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30"/>
  </p:notesMasterIdLst>
  <p:handoutMasterIdLst>
    <p:handoutMasterId r:id="rId31"/>
  </p:handoutMasterIdLst>
  <p:sldIdLst>
    <p:sldId id="265" r:id="rId5"/>
    <p:sldId id="257" r:id="rId6"/>
    <p:sldId id="266" r:id="rId7"/>
    <p:sldId id="286" r:id="rId8"/>
    <p:sldId id="268" r:id="rId9"/>
    <p:sldId id="269" r:id="rId10"/>
    <p:sldId id="287" r:id="rId11"/>
    <p:sldId id="271" r:id="rId12"/>
    <p:sldId id="272" r:id="rId13"/>
    <p:sldId id="273" r:id="rId14"/>
    <p:sldId id="293" r:id="rId15"/>
    <p:sldId id="288" r:id="rId16"/>
    <p:sldId id="275" r:id="rId17"/>
    <p:sldId id="276" r:id="rId18"/>
    <p:sldId id="289" r:id="rId19"/>
    <p:sldId id="278" r:id="rId20"/>
    <p:sldId id="294" r:id="rId21"/>
    <p:sldId id="279" r:id="rId22"/>
    <p:sldId id="290" r:id="rId23"/>
    <p:sldId id="281" r:id="rId24"/>
    <p:sldId id="291" r:id="rId25"/>
    <p:sldId id="283" r:id="rId26"/>
    <p:sldId id="295" r:id="rId27"/>
    <p:sldId id="292" r:id="rId28"/>
    <p:sldId id="285" r:id="rId29"/>
  </p:sldIdLst>
  <p:sldSz cx="9144000" cy="6858000" type="screen4x3"/>
  <p:notesSz cx="6858000" cy="9296400"/>
  <p:defaultTextStyle>
    <a:defPPr>
      <a:defRPr lang="en-US"/>
    </a:defPPr>
    <a:lvl1pPr algn="l" rtl="0" fontAlgn="base">
      <a:spcBef>
        <a:spcPct val="20000"/>
      </a:spcBef>
      <a:spcAft>
        <a:spcPct val="0"/>
      </a:spcAft>
      <a:buSzPct val="75000"/>
      <a:defRPr sz="2000" kern="1200">
        <a:solidFill>
          <a:schemeClr val="tx1"/>
        </a:solidFill>
        <a:latin typeface="Calibri" pitchFamily="34" charset="0"/>
        <a:ea typeface="+mn-ea"/>
        <a:cs typeface="+mn-cs"/>
      </a:defRPr>
    </a:lvl1pPr>
    <a:lvl2pPr marL="457200" algn="l" rtl="0" fontAlgn="base">
      <a:spcBef>
        <a:spcPct val="20000"/>
      </a:spcBef>
      <a:spcAft>
        <a:spcPct val="0"/>
      </a:spcAft>
      <a:buSzPct val="75000"/>
      <a:defRPr sz="2000" kern="1200">
        <a:solidFill>
          <a:schemeClr val="tx1"/>
        </a:solidFill>
        <a:latin typeface="Calibri" pitchFamily="34" charset="0"/>
        <a:ea typeface="+mn-ea"/>
        <a:cs typeface="+mn-cs"/>
      </a:defRPr>
    </a:lvl2pPr>
    <a:lvl3pPr marL="914400" algn="l" rtl="0" fontAlgn="base">
      <a:spcBef>
        <a:spcPct val="20000"/>
      </a:spcBef>
      <a:spcAft>
        <a:spcPct val="0"/>
      </a:spcAft>
      <a:buSzPct val="75000"/>
      <a:defRPr sz="2000" kern="1200">
        <a:solidFill>
          <a:schemeClr val="tx1"/>
        </a:solidFill>
        <a:latin typeface="Calibri" pitchFamily="34" charset="0"/>
        <a:ea typeface="+mn-ea"/>
        <a:cs typeface="+mn-cs"/>
      </a:defRPr>
    </a:lvl3pPr>
    <a:lvl4pPr marL="1371600" algn="l" rtl="0" fontAlgn="base">
      <a:spcBef>
        <a:spcPct val="20000"/>
      </a:spcBef>
      <a:spcAft>
        <a:spcPct val="0"/>
      </a:spcAft>
      <a:buSzPct val="75000"/>
      <a:defRPr sz="2000" kern="1200">
        <a:solidFill>
          <a:schemeClr val="tx1"/>
        </a:solidFill>
        <a:latin typeface="Calibri" pitchFamily="34" charset="0"/>
        <a:ea typeface="+mn-ea"/>
        <a:cs typeface="+mn-cs"/>
      </a:defRPr>
    </a:lvl4pPr>
    <a:lvl5pPr marL="1828800" algn="l" rtl="0" fontAlgn="base">
      <a:spcBef>
        <a:spcPct val="20000"/>
      </a:spcBef>
      <a:spcAft>
        <a:spcPct val="0"/>
      </a:spcAft>
      <a:buSzPct val="75000"/>
      <a:defRPr sz="2000" kern="1200">
        <a:solidFill>
          <a:schemeClr val="tx1"/>
        </a:solidFill>
        <a:latin typeface="Calibri" pitchFamily="34" charset="0"/>
        <a:ea typeface="+mn-ea"/>
        <a:cs typeface="+mn-cs"/>
      </a:defRPr>
    </a:lvl5pPr>
    <a:lvl6pPr marL="2286000" algn="l" defTabSz="914400" rtl="0" eaLnBrk="1" latinLnBrk="0" hangingPunct="1">
      <a:defRPr sz="2000" kern="1200">
        <a:solidFill>
          <a:schemeClr val="tx1"/>
        </a:solidFill>
        <a:latin typeface="Calibri" pitchFamily="34" charset="0"/>
        <a:ea typeface="+mn-ea"/>
        <a:cs typeface="+mn-cs"/>
      </a:defRPr>
    </a:lvl6pPr>
    <a:lvl7pPr marL="2743200" algn="l" defTabSz="914400" rtl="0" eaLnBrk="1" latinLnBrk="0" hangingPunct="1">
      <a:defRPr sz="2000" kern="1200">
        <a:solidFill>
          <a:schemeClr val="tx1"/>
        </a:solidFill>
        <a:latin typeface="Calibri" pitchFamily="34" charset="0"/>
        <a:ea typeface="+mn-ea"/>
        <a:cs typeface="+mn-cs"/>
      </a:defRPr>
    </a:lvl7pPr>
    <a:lvl8pPr marL="3200400" algn="l" defTabSz="914400" rtl="0" eaLnBrk="1" latinLnBrk="0" hangingPunct="1">
      <a:defRPr sz="2000" kern="1200">
        <a:solidFill>
          <a:schemeClr val="tx1"/>
        </a:solidFill>
        <a:latin typeface="Calibri" pitchFamily="34" charset="0"/>
        <a:ea typeface="+mn-ea"/>
        <a:cs typeface="+mn-cs"/>
      </a:defRPr>
    </a:lvl8pPr>
    <a:lvl9pPr marL="3657600" algn="l" defTabSz="914400" rtl="0" eaLnBrk="1" latinLnBrk="0" hangingPunct="1">
      <a:defRPr sz="2000"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iller, Chelsea" initials="SC" lastIdx="4" clrIdx="0">
    <p:extLst/>
  </p:cmAuthor>
  <p:cmAuthor id="2" name="Austin, Mary Lou" initials="AML" lastIdx="12" clrIdx="1">
    <p:extLst/>
  </p:cmAuthor>
  <p:cmAuthor id="3" name="Chelsea Schiller" initials="" lastIdx="1" clrIdx="2"/>
  <p:cmAuthor id="4" name="Zwisler, Greg" initials="ZG" lastIdx="17" clrIdx="3">
    <p:extLst>
      <p:ext uri="{19B8F6BF-5375-455C-9EA6-DF929625EA0E}">
        <p15:presenceInfo xmlns:p15="http://schemas.microsoft.com/office/powerpoint/2012/main" userId="S-1-5-21-1559300689-131104032-281947949-2058" providerId="AD"/>
      </p:ext>
    </p:extLst>
  </p:cmAuthor>
  <p:cmAuthor id="5" name="Foster, Jennifer" initials="FJ" lastIdx="15" clrIdx="4">
    <p:extLst>
      <p:ext uri="{19B8F6BF-5375-455C-9EA6-DF929625EA0E}">
        <p15:presenceInfo xmlns:p15="http://schemas.microsoft.com/office/powerpoint/2012/main" userId="S-1-5-21-1559300689-131104032-281947949-105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B1BB"/>
    <a:srgbClr val="9DB2BE"/>
    <a:srgbClr val="979D81"/>
    <a:srgbClr val="FFFFFF"/>
    <a:srgbClr val="C1CD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8" autoAdjust="0"/>
  </p:normalViewPr>
  <p:slideViewPr>
    <p:cSldViewPr>
      <p:cViewPr varScale="1">
        <p:scale>
          <a:sx n="73" d="100"/>
          <a:sy n="73" d="100"/>
        </p:scale>
        <p:origin x="1074"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3252" y="-84"/>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0"/>
            <a:ext cx="2972421" cy="464506"/>
          </a:xfrm>
          <a:prstGeom prst="rect">
            <a:avLst/>
          </a:prstGeom>
          <a:noFill/>
          <a:ln w="9525">
            <a:noFill/>
            <a:miter lim="800000"/>
            <a:headEnd/>
            <a:tailEnd/>
          </a:ln>
          <a:effectLst/>
        </p:spPr>
        <p:txBody>
          <a:bodyPr vert="horz" wrap="square" lIns="92305" tIns="46153" rIns="92305" bIns="46153" numCol="1" anchor="t" anchorCtr="0" compatLnSpc="1">
            <a:prstTxWarp prst="textNoShape">
              <a:avLst/>
            </a:prstTxWarp>
          </a:bodyPr>
          <a:lstStyle>
            <a:lvl1pPr>
              <a:spcBef>
                <a:spcPct val="0"/>
              </a:spcBef>
              <a:buSzTx/>
              <a:defRPr sz="1200"/>
            </a:lvl1pPr>
          </a:lstStyle>
          <a:p>
            <a:pPr>
              <a:defRPr/>
            </a:pPr>
            <a:endParaRPr lang="en-US" dirty="0"/>
          </a:p>
        </p:txBody>
      </p:sp>
      <p:sp>
        <p:nvSpPr>
          <p:cNvPr id="8195" name="Rectangle 3"/>
          <p:cNvSpPr>
            <a:spLocks noGrp="1" noChangeArrowheads="1"/>
          </p:cNvSpPr>
          <p:nvPr>
            <p:ph type="dt" sz="quarter" idx="1"/>
          </p:nvPr>
        </p:nvSpPr>
        <p:spPr bwMode="auto">
          <a:xfrm>
            <a:off x="3884027" y="0"/>
            <a:ext cx="2972421" cy="464506"/>
          </a:xfrm>
          <a:prstGeom prst="rect">
            <a:avLst/>
          </a:prstGeom>
          <a:noFill/>
          <a:ln w="9525">
            <a:noFill/>
            <a:miter lim="800000"/>
            <a:headEnd/>
            <a:tailEnd/>
          </a:ln>
          <a:effectLst/>
        </p:spPr>
        <p:txBody>
          <a:bodyPr vert="horz" wrap="square" lIns="92305" tIns="46153" rIns="92305" bIns="46153" numCol="1" anchor="t" anchorCtr="0" compatLnSpc="1">
            <a:prstTxWarp prst="textNoShape">
              <a:avLst/>
            </a:prstTxWarp>
          </a:bodyPr>
          <a:lstStyle>
            <a:lvl1pPr algn="r">
              <a:spcBef>
                <a:spcPct val="0"/>
              </a:spcBef>
              <a:buSzTx/>
              <a:defRPr sz="1200"/>
            </a:lvl1pPr>
          </a:lstStyle>
          <a:p>
            <a:pPr>
              <a:defRPr/>
            </a:pPr>
            <a:endParaRPr lang="en-US" dirty="0"/>
          </a:p>
        </p:txBody>
      </p:sp>
      <p:sp>
        <p:nvSpPr>
          <p:cNvPr id="8196" name="Rectangle 4"/>
          <p:cNvSpPr>
            <a:spLocks noGrp="1" noChangeArrowheads="1"/>
          </p:cNvSpPr>
          <p:nvPr>
            <p:ph type="ftr" sz="quarter" idx="2"/>
          </p:nvPr>
        </p:nvSpPr>
        <p:spPr bwMode="auto">
          <a:xfrm>
            <a:off x="1" y="8830321"/>
            <a:ext cx="2972421" cy="464506"/>
          </a:xfrm>
          <a:prstGeom prst="rect">
            <a:avLst/>
          </a:prstGeom>
          <a:noFill/>
          <a:ln w="9525">
            <a:noFill/>
            <a:miter lim="800000"/>
            <a:headEnd/>
            <a:tailEnd/>
          </a:ln>
          <a:effectLst/>
        </p:spPr>
        <p:txBody>
          <a:bodyPr vert="horz" wrap="square" lIns="92305" tIns="46153" rIns="92305" bIns="46153" numCol="1" anchor="b" anchorCtr="0" compatLnSpc="1">
            <a:prstTxWarp prst="textNoShape">
              <a:avLst/>
            </a:prstTxWarp>
          </a:bodyPr>
          <a:lstStyle>
            <a:lvl1pPr>
              <a:spcBef>
                <a:spcPct val="0"/>
              </a:spcBef>
              <a:buSzTx/>
              <a:defRPr sz="1200"/>
            </a:lvl1pPr>
          </a:lstStyle>
          <a:p>
            <a:pPr>
              <a:defRPr/>
            </a:pPr>
            <a:endParaRPr lang="en-US" dirty="0"/>
          </a:p>
        </p:txBody>
      </p:sp>
      <p:sp>
        <p:nvSpPr>
          <p:cNvPr id="8197" name="Rectangle 5"/>
          <p:cNvSpPr>
            <a:spLocks noGrp="1" noChangeArrowheads="1"/>
          </p:cNvSpPr>
          <p:nvPr>
            <p:ph type="sldNum" sz="quarter" idx="3"/>
          </p:nvPr>
        </p:nvSpPr>
        <p:spPr bwMode="auto">
          <a:xfrm>
            <a:off x="3884027" y="8830321"/>
            <a:ext cx="2972421" cy="464506"/>
          </a:xfrm>
          <a:prstGeom prst="rect">
            <a:avLst/>
          </a:prstGeom>
          <a:noFill/>
          <a:ln w="9525">
            <a:noFill/>
            <a:miter lim="800000"/>
            <a:headEnd/>
            <a:tailEnd/>
          </a:ln>
          <a:effectLst/>
        </p:spPr>
        <p:txBody>
          <a:bodyPr vert="horz" wrap="square" lIns="92305" tIns="46153" rIns="92305" bIns="46153" numCol="1" anchor="b" anchorCtr="0" compatLnSpc="1">
            <a:prstTxWarp prst="textNoShape">
              <a:avLst/>
            </a:prstTxWarp>
          </a:bodyPr>
          <a:lstStyle>
            <a:lvl1pPr algn="r">
              <a:spcBef>
                <a:spcPct val="0"/>
              </a:spcBef>
              <a:buSzTx/>
              <a:defRPr sz="1200"/>
            </a:lvl1pPr>
          </a:lstStyle>
          <a:p>
            <a:pPr>
              <a:defRPr/>
            </a:pPr>
            <a:fld id="{338FC978-FBBC-487B-86C9-5B7DF08F3FE5}" type="slidenum">
              <a:rPr lang="en-US"/>
              <a:pPr>
                <a:defRPr/>
              </a:pPr>
              <a:t>‹N°›</a:t>
            </a:fld>
            <a:endParaRPr lang="en-US" dirty="0"/>
          </a:p>
        </p:txBody>
      </p:sp>
    </p:spTree>
    <p:extLst>
      <p:ext uri="{BB962C8B-B14F-4D97-AF65-F5344CB8AC3E}">
        <p14:creationId xmlns:p14="http://schemas.microsoft.com/office/powerpoint/2010/main" val="34941482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0"/>
            <a:ext cx="2972421" cy="464506"/>
          </a:xfrm>
          <a:prstGeom prst="rect">
            <a:avLst/>
          </a:prstGeom>
          <a:noFill/>
          <a:ln w="9525">
            <a:noFill/>
            <a:miter lim="800000"/>
            <a:headEnd/>
            <a:tailEnd/>
          </a:ln>
          <a:effectLst/>
        </p:spPr>
        <p:txBody>
          <a:bodyPr vert="horz" wrap="square" lIns="92305" tIns="46153" rIns="92305" bIns="46153" numCol="1" anchor="t" anchorCtr="0" compatLnSpc="1">
            <a:prstTxWarp prst="textNoShape">
              <a:avLst/>
            </a:prstTxWarp>
          </a:bodyPr>
          <a:lstStyle>
            <a:lvl1pPr>
              <a:spcBef>
                <a:spcPct val="0"/>
              </a:spcBef>
              <a:buSzTx/>
              <a:defRPr sz="1200"/>
            </a:lvl1pPr>
          </a:lstStyle>
          <a:p>
            <a:pPr>
              <a:defRPr/>
            </a:pPr>
            <a:endParaRPr lang="en-US" dirty="0"/>
          </a:p>
        </p:txBody>
      </p:sp>
      <p:sp>
        <p:nvSpPr>
          <p:cNvPr id="6147" name="Rectangle 3"/>
          <p:cNvSpPr>
            <a:spLocks noGrp="1" noChangeArrowheads="1"/>
          </p:cNvSpPr>
          <p:nvPr>
            <p:ph type="dt" idx="1"/>
          </p:nvPr>
        </p:nvSpPr>
        <p:spPr bwMode="auto">
          <a:xfrm>
            <a:off x="3884027" y="0"/>
            <a:ext cx="2972421" cy="464506"/>
          </a:xfrm>
          <a:prstGeom prst="rect">
            <a:avLst/>
          </a:prstGeom>
          <a:noFill/>
          <a:ln w="9525">
            <a:noFill/>
            <a:miter lim="800000"/>
            <a:headEnd/>
            <a:tailEnd/>
          </a:ln>
          <a:effectLst/>
        </p:spPr>
        <p:txBody>
          <a:bodyPr vert="horz" wrap="square" lIns="92305" tIns="46153" rIns="92305" bIns="46153" numCol="1" anchor="t" anchorCtr="0" compatLnSpc="1">
            <a:prstTxWarp prst="textNoShape">
              <a:avLst/>
            </a:prstTxWarp>
          </a:bodyPr>
          <a:lstStyle>
            <a:lvl1pPr algn="r">
              <a:spcBef>
                <a:spcPct val="0"/>
              </a:spcBef>
              <a:buSzTx/>
              <a:defRPr sz="1200"/>
            </a:lvl1pPr>
          </a:lstStyle>
          <a:p>
            <a:pPr>
              <a:defRPr/>
            </a:pPr>
            <a:endParaRPr lang="en-US" dirty="0"/>
          </a:p>
        </p:txBody>
      </p:sp>
      <p:sp>
        <p:nvSpPr>
          <p:cNvPr id="11268"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686421" y="4415160"/>
            <a:ext cx="5485158" cy="4183695"/>
          </a:xfrm>
          <a:prstGeom prst="rect">
            <a:avLst/>
          </a:prstGeom>
          <a:noFill/>
          <a:ln w="9525">
            <a:noFill/>
            <a:miter lim="800000"/>
            <a:headEnd/>
            <a:tailEnd/>
          </a:ln>
          <a:effectLst/>
        </p:spPr>
        <p:txBody>
          <a:bodyPr vert="horz" wrap="square" lIns="92305" tIns="46153" rIns="92305" bIns="4615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1" y="8830321"/>
            <a:ext cx="2972421" cy="464506"/>
          </a:xfrm>
          <a:prstGeom prst="rect">
            <a:avLst/>
          </a:prstGeom>
          <a:noFill/>
          <a:ln w="9525">
            <a:noFill/>
            <a:miter lim="800000"/>
            <a:headEnd/>
            <a:tailEnd/>
          </a:ln>
          <a:effectLst/>
        </p:spPr>
        <p:txBody>
          <a:bodyPr vert="horz" wrap="square" lIns="92305" tIns="46153" rIns="92305" bIns="46153" numCol="1" anchor="b" anchorCtr="0" compatLnSpc="1">
            <a:prstTxWarp prst="textNoShape">
              <a:avLst/>
            </a:prstTxWarp>
          </a:bodyPr>
          <a:lstStyle>
            <a:lvl1pPr>
              <a:spcBef>
                <a:spcPct val="0"/>
              </a:spcBef>
              <a:buSzTx/>
              <a:defRPr sz="1200"/>
            </a:lvl1pPr>
          </a:lstStyle>
          <a:p>
            <a:pPr>
              <a:defRPr/>
            </a:pPr>
            <a:endParaRPr lang="en-US" dirty="0"/>
          </a:p>
        </p:txBody>
      </p:sp>
      <p:sp>
        <p:nvSpPr>
          <p:cNvPr id="6151" name="Rectangle 7"/>
          <p:cNvSpPr>
            <a:spLocks noGrp="1" noChangeArrowheads="1"/>
          </p:cNvSpPr>
          <p:nvPr>
            <p:ph type="sldNum" sz="quarter" idx="5"/>
          </p:nvPr>
        </p:nvSpPr>
        <p:spPr bwMode="auto">
          <a:xfrm>
            <a:off x="3884027" y="8830321"/>
            <a:ext cx="2972421" cy="464506"/>
          </a:xfrm>
          <a:prstGeom prst="rect">
            <a:avLst/>
          </a:prstGeom>
          <a:noFill/>
          <a:ln w="9525">
            <a:noFill/>
            <a:miter lim="800000"/>
            <a:headEnd/>
            <a:tailEnd/>
          </a:ln>
          <a:effectLst/>
        </p:spPr>
        <p:txBody>
          <a:bodyPr vert="horz" wrap="square" lIns="92305" tIns="46153" rIns="92305" bIns="46153" numCol="1" anchor="b" anchorCtr="0" compatLnSpc="1">
            <a:prstTxWarp prst="textNoShape">
              <a:avLst/>
            </a:prstTxWarp>
          </a:bodyPr>
          <a:lstStyle>
            <a:lvl1pPr algn="r">
              <a:spcBef>
                <a:spcPct val="0"/>
              </a:spcBef>
              <a:buSzTx/>
              <a:defRPr sz="1200"/>
            </a:lvl1pPr>
          </a:lstStyle>
          <a:p>
            <a:pPr>
              <a:defRPr/>
            </a:pPr>
            <a:fld id="{3B084FBC-60DA-4D5D-BC1B-8EEA6B192898}" type="slidenum">
              <a:rPr lang="en-US"/>
              <a:pPr>
                <a:defRPr/>
              </a:pPr>
              <a:t>‹N°›</a:t>
            </a:fld>
            <a:endParaRPr lang="en-US" dirty="0"/>
          </a:p>
        </p:txBody>
      </p:sp>
    </p:spTree>
    <p:extLst>
      <p:ext uri="{BB962C8B-B14F-4D97-AF65-F5344CB8AC3E}">
        <p14:creationId xmlns:p14="http://schemas.microsoft.com/office/powerpoint/2010/main" val="42227818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alibri" panose="020F0502020204030204" pitchFamily="34" charset="0"/>
              </a:defRPr>
            </a:lvl1pPr>
            <a:lvl2pPr marL="732549" indent="-281750" eaLnBrk="0" hangingPunct="0">
              <a:defRPr sz="2000">
                <a:solidFill>
                  <a:schemeClr val="tx1"/>
                </a:solidFill>
                <a:latin typeface="Calibri" panose="020F0502020204030204" pitchFamily="34" charset="0"/>
              </a:defRPr>
            </a:lvl2pPr>
            <a:lvl3pPr marL="1126998" indent="-225400" eaLnBrk="0" hangingPunct="0">
              <a:defRPr sz="2000">
                <a:solidFill>
                  <a:schemeClr val="tx1"/>
                </a:solidFill>
                <a:latin typeface="Calibri" panose="020F0502020204030204" pitchFamily="34" charset="0"/>
              </a:defRPr>
            </a:lvl3pPr>
            <a:lvl4pPr marL="1577797" indent="-225400" eaLnBrk="0" hangingPunct="0">
              <a:defRPr sz="2000">
                <a:solidFill>
                  <a:schemeClr val="tx1"/>
                </a:solidFill>
                <a:latin typeface="Calibri" panose="020F0502020204030204" pitchFamily="34" charset="0"/>
              </a:defRPr>
            </a:lvl4pPr>
            <a:lvl5pPr marL="2028596" indent="-225400" eaLnBrk="0" hangingPunct="0">
              <a:defRPr sz="2000">
                <a:solidFill>
                  <a:schemeClr val="tx1"/>
                </a:solidFill>
                <a:latin typeface="Calibri" panose="020F0502020204030204" pitchFamily="34" charset="0"/>
              </a:defRPr>
            </a:lvl5pPr>
            <a:lvl6pPr marL="2479396" indent="-225400" eaLnBrk="0" fontAlgn="base" hangingPunct="0">
              <a:spcBef>
                <a:spcPct val="20000"/>
              </a:spcBef>
              <a:spcAft>
                <a:spcPct val="0"/>
              </a:spcAft>
              <a:buSzPct val="75000"/>
              <a:defRPr sz="2000">
                <a:solidFill>
                  <a:schemeClr val="tx1"/>
                </a:solidFill>
                <a:latin typeface="Calibri" panose="020F0502020204030204" pitchFamily="34" charset="0"/>
              </a:defRPr>
            </a:lvl6pPr>
            <a:lvl7pPr marL="2930195" indent="-225400" eaLnBrk="0" fontAlgn="base" hangingPunct="0">
              <a:spcBef>
                <a:spcPct val="20000"/>
              </a:spcBef>
              <a:spcAft>
                <a:spcPct val="0"/>
              </a:spcAft>
              <a:buSzPct val="75000"/>
              <a:defRPr sz="2000">
                <a:solidFill>
                  <a:schemeClr val="tx1"/>
                </a:solidFill>
                <a:latin typeface="Calibri" panose="020F0502020204030204" pitchFamily="34" charset="0"/>
              </a:defRPr>
            </a:lvl7pPr>
            <a:lvl8pPr marL="3380994" indent="-225400" eaLnBrk="0" fontAlgn="base" hangingPunct="0">
              <a:spcBef>
                <a:spcPct val="20000"/>
              </a:spcBef>
              <a:spcAft>
                <a:spcPct val="0"/>
              </a:spcAft>
              <a:buSzPct val="75000"/>
              <a:defRPr sz="2000">
                <a:solidFill>
                  <a:schemeClr val="tx1"/>
                </a:solidFill>
                <a:latin typeface="Calibri" panose="020F0502020204030204" pitchFamily="34" charset="0"/>
              </a:defRPr>
            </a:lvl8pPr>
            <a:lvl9pPr marL="3831793" indent="-225400" eaLnBrk="0" fontAlgn="base" hangingPunct="0">
              <a:spcBef>
                <a:spcPct val="20000"/>
              </a:spcBef>
              <a:spcAft>
                <a:spcPct val="0"/>
              </a:spcAft>
              <a:buSzPct val="75000"/>
              <a:defRPr sz="2000">
                <a:solidFill>
                  <a:schemeClr val="tx1"/>
                </a:solidFill>
                <a:latin typeface="Calibri" panose="020F0502020204030204" pitchFamily="34" charset="0"/>
              </a:defRPr>
            </a:lvl9pPr>
          </a:lstStyle>
          <a:p>
            <a:pPr eaLnBrk="1" hangingPunct="1"/>
            <a:fld id="{70C8B1D9-7CAB-4FB1-916F-E7F85F4A3B25}" type="slidenum">
              <a:rPr lang="en-US" altLang="en-US" sz="1200"/>
              <a:pPr eaLnBrk="1" hangingPunct="1"/>
              <a:t>1</a:t>
            </a:fld>
            <a:endParaRPr lang="en-US" altLang="en-US" sz="1200" dirty="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extLst>
      <p:ext uri="{BB962C8B-B14F-4D97-AF65-F5344CB8AC3E}">
        <p14:creationId xmlns:p14="http://schemas.microsoft.com/office/powerpoint/2010/main" val="3416012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B084FBC-60DA-4D5D-BC1B-8EEA6B192898}" type="slidenum">
              <a:rPr lang="en-US" smtClean="0"/>
              <a:pPr>
                <a:defRPr/>
              </a:pPr>
              <a:t>5</a:t>
            </a:fld>
            <a:endParaRPr lang="en-US" dirty="0"/>
          </a:p>
        </p:txBody>
      </p:sp>
    </p:spTree>
    <p:extLst>
      <p:ext uri="{BB962C8B-B14F-4D97-AF65-F5344CB8AC3E}">
        <p14:creationId xmlns:p14="http://schemas.microsoft.com/office/powerpoint/2010/main" val="31179026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B084FBC-60DA-4D5D-BC1B-8EEA6B192898}" type="slidenum">
              <a:rPr lang="en-US" smtClean="0"/>
              <a:pPr>
                <a:defRPr/>
              </a:pPr>
              <a:t>16</a:t>
            </a:fld>
            <a:endParaRPr lang="en-US" dirty="0"/>
          </a:p>
        </p:txBody>
      </p:sp>
    </p:spTree>
    <p:extLst>
      <p:ext uri="{BB962C8B-B14F-4D97-AF65-F5344CB8AC3E}">
        <p14:creationId xmlns:p14="http://schemas.microsoft.com/office/powerpoint/2010/main" val="2816531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B084FBC-60DA-4D5D-BC1B-8EEA6B192898}" type="slidenum">
              <a:rPr lang="en-US" smtClean="0"/>
              <a:pPr>
                <a:defRPr/>
              </a:pPr>
              <a:t>24</a:t>
            </a:fld>
            <a:endParaRPr lang="en-US" dirty="0"/>
          </a:p>
        </p:txBody>
      </p:sp>
    </p:spTree>
    <p:extLst>
      <p:ext uri="{BB962C8B-B14F-4D97-AF65-F5344CB8AC3E}">
        <p14:creationId xmlns:p14="http://schemas.microsoft.com/office/powerpoint/2010/main" val="12147781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23" descr="Distressed_canvas_green 03_4278 Wang"/>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5" name="Picture 8" descr="PATH_black_tag"/>
          <p:cNvPicPr>
            <a:picLocks noChangeAspect="1" noChangeArrowheads="1"/>
          </p:cNvPicPr>
          <p:nvPr userDrawn="1"/>
        </p:nvPicPr>
        <p:blipFill>
          <a:blip r:embed="rId3" cstate="print"/>
          <a:srcRect/>
          <a:stretch>
            <a:fillRect/>
          </a:stretch>
        </p:blipFill>
        <p:spPr bwMode="auto">
          <a:xfrm>
            <a:off x="609600" y="5943600"/>
            <a:ext cx="1371600" cy="374650"/>
          </a:xfrm>
          <a:prstGeom prst="rect">
            <a:avLst/>
          </a:prstGeom>
          <a:noFill/>
          <a:ln w="9525">
            <a:noFill/>
            <a:miter lim="800000"/>
            <a:headEnd/>
            <a:tailEnd/>
          </a:ln>
        </p:spPr>
      </p:pic>
      <p:sp>
        <p:nvSpPr>
          <p:cNvPr id="5122" name="Rectangle 2"/>
          <p:cNvSpPr>
            <a:spLocks noGrp="1" noChangeArrowheads="1"/>
          </p:cNvSpPr>
          <p:nvPr>
            <p:ph type="ctrTitle"/>
          </p:nvPr>
        </p:nvSpPr>
        <p:spPr>
          <a:xfrm>
            <a:off x="477252" y="417095"/>
            <a:ext cx="8209548" cy="1447799"/>
          </a:xfrm>
        </p:spPr>
        <p:txBody>
          <a:bodyPr/>
          <a:lstStyle>
            <a:lvl1pPr>
              <a:defRPr baseline="0">
                <a:solidFill>
                  <a:schemeClr val="tx1"/>
                </a:solidFill>
              </a:defRPr>
            </a:lvl1pPr>
          </a:lstStyle>
          <a:p>
            <a:r>
              <a:rPr lang="en-US" dirty="0"/>
              <a:t>Click to edit Master title style</a:t>
            </a:r>
          </a:p>
        </p:txBody>
      </p:sp>
      <p:sp>
        <p:nvSpPr>
          <p:cNvPr id="5123" name="Rectangle 3"/>
          <p:cNvSpPr>
            <a:spLocks noGrp="1" noChangeArrowheads="1"/>
          </p:cNvSpPr>
          <p:nvPr>
            <p:ph type="subTitle" idx="1"/>
          </p:nvPr>
        </p:nvSpPr>
        <p:spPr>
          <a:xfrm>
            <a:off x="477252" y="1864895"/>
            <a:ext cx="8209548" cy="725905"/>
          </a:xfrm>
        </p:spPr>
        <p:txBody>
          <a:bodyPr/>
          <a:lstStyle>
            <a:lvl1pPr marL="0" indent="0">
              <a:buFontTx/>
              <a:buNone/>
              <a:defRPr sz="2000" baseline="0">
                <a:solidFill>
                  <a:srgbClr val="A3B1BB"/>
                </a:solidFill>
              </a:defRPr>
            </a:lvl1pPr>
          </a:lstStyle>
          <a:p>
            <a:r>
              <a:rPr lang="en-US" dirty="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295400"/>
            <a:ext cx="4038600" cy="1946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295400"/>
            <a:ext cx="4038600" cy="89693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ln/>
        </p:spPr>
        <p:txBody>
          <a:bodyPr/>
          <a:lstStyle>
            <a:lvl1pPr>
              <a:defRPr/>
            </a:lvl1pPr>
          </a:lstStyle>
          <a:p>
            <a:pPr>
              <a:defRPr/>
            </a:pPr>
            <a:fld id="{DAD4AD43-8D38-459F-B129-D6F154EF3B31}" type="datetime1">
              <a:rPr lang="en-US"/>
              <a:pPr>
                <a:defRPr/>
              </a:pPr>
              <a:t>12/4/2018</a:t>
            </a:fld>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Page </a:t>
            </a:r>
            <a:fld id="{6F491B0A-70AF-494D-A1B9-CE64679B2A87}" type="slidenum">
              <a:rPr lang="en-US"/>
              <a:pPr>
                <a:defRPr/>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400" baseline="0"/>
            </a:lvl1pPr>
            <a:lvl2pPr>
              <a:defRPr baseline="0"/>
            </a:lvl2pPr>
            <a:lvl3pPr>
              <a:defRPr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fld id="{8B5B7DCA-C5D0-46A6-BEC9-22E3965612AB}" type="datetime1">
              <a:rPr lang="en-US"/>
              <a:pPr>
                <a:defRPr/>
              </a:pPr>
              <a:t>12/4/2018</a:t>
            </a:fld>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Page </a:t>
            </a:r>
            <a:fld id="{AFB99C63-4BB9-434E-945D-7793487F213F}" type="slidenum">
              <a:rPr lang="en-US"/>
              <a:pPr>
                <a:defRPr/>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686800" cy="1362075"/>
          </a:xfrm>
        </p:spPr>
        <p:txBody>
          <a:bodyPr/>
          <a:lstStyle>
            <a:lvl1pPr algn="l">
              <a:defRPr sz="4000" b="1" cap="all" baseline="0">
                <a:solidFill>
                  <a:srgbClr val="A3B1BB"/>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228600" y="1905000"/>
            <a:ext cx="8686800" cy="4038600"/>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BCB322ED-8F1D-480A-B11F-4FE9CB8BF7DC}" type="datetime1">
              <a:rPr lang="en-US"/>
              <a:pPr>
                <a:defRPr/>
              </a:pPr>
              <a:t>12/4/2018</a:t>
            </a:fld>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Page </a:t>
            </a:r>
            <a:fld id="{6AF38873-5E1F-452C-86B5-035733CB9ED6}" type="slidenum">
              <a:rPr lang="en-US"/>
              <a:pPr>
                <a:defRPr/>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1946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295400"/>
            <a:ext cx="4038600" cy="1946275"/>
          </a:xfrm>
        </p:spPr>
        <p:txBody>
          <a:bodyPr/>
          <a:lstStyle>
            <a:lvl1pPr>
              <a:defRPr sz="28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ln/>
        </p:spPr>
        <p:txBody>
          <a:bodyPr/>
          <a:lstStyle>
            <a:lvl1pPr>
              <a:defRPr/>
            </a:lvl1pPr>
          </a:lstStyle>
          <a:p>
            <a:pPr>
              <a:defRPr/>
            </a:pPr>
            <a:fld id="{D738B514-9563-497B-96ED-070D8F8A8B8F}" type="datetime1">
              <a:rPr lang="en-US"/>
              <a:pPr>
                <a:defRPr/>
              </a:pPr>
              <a:t>12/4/2018</a:t>
            </a:fld>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Page </a:t>
            </a:r>
            <a:fld id="{0F519C1A-020E-4A1B-9B33-0DBC43DC31C6}" type="slidenum">
              <a:rPr lang="en-US"/>
              <a:pPr>
                <a:defRPr/>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ln/>
        </p:spPr>
        <p:txBody>
          <a:bodyPr/>
          <a:lstStyle>
            <a:lvl1pPr>
              <a:defRPr/>
            </a:lvl1pPr>
          </a:lstStyle>
          <a:p>
            <a:pPr>
              <a:defRPr/>
            </a:pPr>
            <a:fld id="{E2E23F2A-C42A-4BDF-9B21-90C793E3A453}" type="datetime1">
              <a:rPr lang="en-US"/>
              <a:pPr>
                <a:defRPr/>
              </a:pPr>
              <a:t>12/4/2018</a:t>
            </a:fld>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Page </a:t>
            </a:r>
            <a:fld id="{5B50B400-1FFD-4EFC-A179-0B31B85F6B2E}" type="slidenum">
              <a:rPr lang="en-US"/>
              <a:pPr>
                <a:defRPr/>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8E3FB08F-A2A6-422B-B210-874E30125D8D}" type="datetime1">
              <a:rPr lang="en-US"/>
              <a:pPr>
                <a:defRPr/>
              </a:pPr>
              <a:t>12/4/2018</a:t>
            </a:fld>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Page </a:t>
            </a:r>
            <a:fld id="{3FF18DED-B7A7-4730-A40A-D84F0624A40E}" type="slidenum">
              <a:rPr lang="en-US"/>
              <a:pPr>
                <a:defRPr/>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236A9A4F-4126-47EF-8FB3-8B00C0D7B36C}" type="datetime1">
              <a:rPr lang="en-US"/>
              <a:pPr>
                <a:defRPr/>
              </a:pPr>
              <a:t>12/4/2018</a:t>
            </a:fld>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Page </a:t>
            </a:r>
            <a:fld id="{13FC7F07-E2E0-4BED-83CF-47F7BA0B39B8}" type="slidenum">
              <a:rPr lang="en-US"/>
              <a:pPr>
                <a:defRPr/>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7920565-7A1E-42F6-BFD4-9C91034BAB43}" type="datetime1">
              <a:rPr lang="en-US"/>
              <a:pPr>
                <a:defRPr/>
              </a:pPr>
              <a:t>12/4/2018</a:t>
            </a:fld>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Page </a:t>
            </a:r>
            <a:fld id="{40C8D972-808C-441C-B30F-F85D0842D0A6}" type="slidenum">
              <a:rPr lang="en-US"/>
              <a:pPr>
                <a:defRPr/>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4800600"/>
            <a:ext cx="8534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04800" y="612775"/>
            <a:ext cx="8534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304800" y="5367338"/>
            <a:ext cx="8534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2BF89E-CBFB-4AFB-9DF6-2EF961FD37A7}" type="datetime1">
              <a:rPr lang="en-US"/>
              <a:pPr>
                <a:defRPr/>
              </a:pPr>
              <a:t>12/4/2018</a:t>
            </a:fld>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Page </a:t>
            </a:r>
            <a:fld id="{9F227030-F683-4925-82E9-E1D075CDDD1F}" type="slidenum">
              <a:rPr lang="en-US"/>
              <a:pPr>
                <a:defRPr/>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8" descr="PATH_black.png"/>
          <p:cNvPicPr>
            <a:picLocks noChangeAspect="1"/>
          </p:cNvPicPr>
          <p:nvPr userDrawn="1"/>
        </p:nvPicPr>
        <p:blipFill>
          <a:blip r:embed="rId12" cstate="print"/>
          <a:srcRect/>
          <a:stretch>
            <a:fillRect/>
          </a:stretch>
        </p:blipFill>
        <p:spPr bwMode="auto">
          <a:xfrm>
            <a:off x="8077200" y="6448425"/>
            <a:ext cx="762000" cy="201613"/>
          </a:xfrm>
          <a:prstGeom prst="rect">
            <a:avLst/>
          </a:prstGeom>
          <a:noFill/>
          <a:ln w="9525">
            <a:noFill/>
            <a:miter lim="800000"/>
            <a:headEnd/>
            <a:tailEnd/>
          </a:ln>
        </p:spPr>
      </p:pic>
      <p:sp>
        <p:nvSpPr>
          <p:cNvPr id="1032" name="AutoShape 8"/>
          <p:cNvSpPr>
            <a:spLocks noChangeArrowheads="1"/>
          </p:cNvSpPr>
          <p:nvPr userDrawn="1"/>
        </p:nvSpPr>
        <p:spPr bwMode="auto">
          <a:xfrm>
            <a:off x="228600" y="6469063"/>
            <a:ext cx="7620000" cy="184150"/>
          </a:xfrm>
          <a:prstGeom prst="roundRect">
            <a:avLst>
              <a:gd name="adj" fmla="val 12917"/>
            </a:avLst>
          </a:prstGeom>
          <a:solidFill>
            <a:srgbClr val="A3B1BB"/>
          </a:solidFill>
          <a:ln w="9525">
            <a:noFill/>
            <a:round/>
            <a:headEnd/>
            <a:tailEnd/>
          </a:ln>
          <a:effectLst/>
        </p:spPr>
        <p:txBody>
          <a:bodyPr wrap="none" anchor="ctr"/>
          <a:lstStyle/>
          <a:p>
            <a:pPr>
              <a:defRPr/>
            </a:pPr>
            <a:endParaRPr lang="en-US" dirty="0"/>
          </a:p>
        </p:txBody>
      </p:sp>
      <p:sp>
        <p:nvSpPr>
          <p:cNvPr id="2052" name="Rectangle 2"/>
          <p:cNvSpPr>
            <a:spLocks noGrp="1" noChangeArrowheads="1"/>
          </p:cNvSpPr>
          <p:nvPr>
            <p:ph type="title"/>
          </p:nvPr>
        </p:nvSpPr>
        <p:spPr bwMode="auto">
          <a:xfrm>
            <a:off x="457200" y="274638"/>
            <a:ext cx="8229600" cy="9445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2053" name="Rectangle 3"/>
          <p:cNvSpPr>
            <a:spLocks noGrp="1" noChangeArrowheads="1"/>
          </p:cNvSpPr>
          <p:nvPr>
            <p:ph type="body" idx="1"/>
          </p:nvPr>
        </p:nvSpPr>
        <p:spPr bwMode="auto">
          <a:xfrm>
            <a:off x="457200" y="1295400"/>
            <a:ext cx="8229600" cy="1946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7010400" y="6416675"/>
            <a:ext cx="838200" cy="288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spcBef>
                <a:spcPct val="0"/>
              </a:spcBef>
              <a:buSzTx/>
              <a:defRPr sz="1000" baseline="0">
                <a:solidFill>
                  <a:schemeClr val="bg1">
                    <a:lumMod val="85000"/>
                  </a:schemeClr>
                </a:solidFill>
              </a:defRPr>
            </a:lvl1pPr>
          </a:lstStyle>
          <a:p>
            <a:pPr>
              <a:defRPr/>
            </a:pPr>
            <a:fld id="{2E95EEB9-68C2-43C3-9AF2-7266BFBFDCE6}" type="datetime1">
              <a:rPr lang="en-US"/>
              <a:pPr>
                <a:defRPr/>
              </a:pPr>
              <a:t>12/4/2018</a:t>
            </a:fld>
            <a:endParaRPr lang="en-US" dirty="0"/>
          </a:p>
        </p:txBody>
      </p:sp>
      <p:sp>
        <p:nvSpPr>
          <p:cNvPr id="1030" name="Rectangle 6"/>
          <p:cNvSpPr>
            <a:spLocks noGrp="1" noChangeArrowheads="1"/>
          </p:cNvSpPr>
          <p:nvPr>
            <p:ph type="sldNum" sz="quarter" idx="4"/>
          </p:nvPr>
        </p:nvSpPr>
        <p:spPr bwMode="auto">
          <a:xfrm>
            <a:off x="228600" y="6400800"/>
            <a:ext cx="914400" cy="304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a:spcBef>
                <a:spcPct val="0"/>
              </a:spcBef>
              <a:buSzTx/>
              <a:defRPr sz="1000">
                <a:solidFill>
                  <a:schemeClr val="bg1">
                    <a:lumMod val="85000"/>
                  </a:schemeClr>
                </a:solidFill>
              </a:defRPr>
            </a:lvl1pPr>
          </a:lstStyle>
          <a:p>
            <a:pPr>
              <a:defRPr/>
            </a:pPr>
            <a:r>
              <a:rPr lang="en-US" dirty="0"/>
              <a:t>Page </a:t>
            </a:r>
            <a:fld id="{9A8AB8DD-FA82-458B-A478-7AAAF281A4EE}" type="slidenum">
              <a:rPr lang="en-US"/>
              <a:pPr>
                <a:defRPr/>
              </a:pPr>
              <a:t>‹N°›</a:t>
            </a:fld>
            <a:endParaRPr lang="en-US" dirty="0"/>
          </a:p>
        </p:txBody>
      </p:sp>
    </p:spTree>
  </p:cSld>
  <p:clrMap bg1="lt1" tx1="dk1" bg2="lt2" tx2="dk2" accent1="accent1" accent2="accent2" accent3="accent3" accent4="accent4" accent5="accent5" accent6="accent6" hlink="hlink" folHlink="folHlink"/>
  <p:sldLayoutIdLst>
    <p:sldLayoutId id="2147483881"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Lst>
  <p:hf hdr="0" ftr="0"/>
  <p:txStyles>
    <p:titleStyle>
      <a:lvl1pPr algn="l" rtl="0" eaLnBrk="0" fontAlgn="base" hangingPunct="0">
        <a:spcBef>
          <a:spcPct val="0"/>
        </a:spcBef>
        <a:spcAft>
          <a:spcPct val="0"/>
        </a:spcAft>
        <a:defRPr sz="3200">
          <a:solidFill>
            <a:srgbClr val="A3B1BB"/>
          </a:solidFill>
          <a:latin typeface="+mj-lt"/>
          <a:ea typeface="+mj-ea"/>
          <a:cs typeface="+mj-cs"/>
        </a:defRPr>
      </a:lvl1pPr>
      <a:lvl2pPr algn="l" rtl="0" eaLnBrk="0" fontAlgn="base" hangingPunct="0">
        <a:spcBef>
          <a:spcPct val="0"/>
        </a:spcBef>
        <a:spcAft>
          <a:spcPct val="0"/>
        </a:spcAft>
        <a:defRPr sz="3200">
          <a:solidFill>
            <a:srgbClr val="A3B1BB"/>
          </a:solidFill>
          <a:latin typeface="Calibri" pitchFamily="34" charset="0"/>
        </a:defRPr>
      </a:lvl2pPr>
      <a:lvl3pPr algn="l" rtl="0" eaLnBrk="0" fontAlgn="base" hangingPunct="0">
        <a:spcBef>
          <a:spcPct val="0"/>
        </a:spcBef>
        <a:spcAft>
          <a:spcPct val="0"/>
        </a:spcAft>
        <a:defRPr sz="3200">
          <a:solidFill>
            <a:srgbClr val="A3B1BB"/>
          </a:solidFill>
          <a:latin typeface="Calibri" pitchFamily="34" charset="0"/>
        </a:defRPr>
      </a:lvl3pPr>
      <a:lvl4pPr algn="l" rtl="0" eaLnBrk="0" fontAlgn="base" hangingPunct="0">
        <a:spcBef>
          <a:spcPct val="0"/>
        </a:spcBef>
        <a:spcAft>
          <a:spcPct val="0"/>
        </a:spcAft>
        <a:defRPr sz="3200">
          <a:solidFill>
            <a:srgbClr val="A3B1BB"/>
          </a:solidFill>
          <a:latin typeface="Calibri" pitchFamily="34" charset="0"/>
        </a:defRPr>
      </a:lvl4pPr>
      <a:lvl5pPr algn="l" rtl="0" eaLnBrk="0" fontAlgn="base" hangingPunct="0">
        <a:spcBef>
          <a:spcPct val="0"/>
        </a:spcBef>
        <a:spcAft>
          <a:spcPct val="0"/>
        </a:spcAft>
        <a:defRPr sz="3200">
          <a:solidFill>
            <a:srgbClr val="A3B1BB"/>
          </a:solidFill>
          <a:latin typeface="Calibri" pitchFamily="34" charset="0"/>
        </a:defRPr>
      </a:lvl5pPr>
      <a:lvl6pPr marL="457200" algn="l" rtl="0" fontAlgn="base">
        <a:spcBef>
          <a:spcPct val="0"/>
        </a:spcBef>
        <a:spcAft>
          <a:spcPct val="0"/>
        </a:spcAft>
        <a:defRPr sz="3200">
          <a:solidFill>
            <a:schemeClr val="accent1"/>
          </a:solidFill>
          <a:latin typeface="Calibri" pitchFamily="34" charset="0"/>
        </a:defRPr>
      </a:lvl6pPr>
      <a:lvl7pPr marL="914400" algn="l" rtl="0" fontAlgn="base">
        <a:spcBef>
          <a:spcPct val="0"/>
        </a:spcBef>
        <a:spcAft>
          <a:spcPct val="0"/>
        </a:spcAft>
        <a:defRPr sz="3200">
          <a:solidFill>
            <a:schemeClr val="accent1"/>
          </a:solidFill>
          <a:latin typeface="Calibri" pitchFamily="34" charset="0"/>
        </a:defRPr>
      </a:lvl7pPr>
      <a:lvl8pPr marL="1371600" algn="l" rtl="0" fontAlgn="base">
        <a:spcBef>
          <a:spcPct val="0"/>
        </a:spcBef>
        <a:spcAft>
          <a:spcPct val="0"/>
        </a:spcAft>
        <a:defRPr sz="3200">
          <a:solidFill>
            <a:schemeClr val="accent1"/>
          </a:solidFill>
          <a:latin typeface="Calibri" pitchFamily="34" charset="0"/>
        </a:defRPr>
      </a:lvl8pPr>
      <a:lvl9pPr marL="1828800" algn="l" rtl="0" fontAlgn="base">
        <a:spcBef>
          <a:spcPct val="0"/>
        </a:spcBef>
        <a:spcAft>
          <a:spcPct val="0"/>
        </a:spcAft>
        <a:defRPr sz="3200">
          <a:solidFill>
            <a:schemeClr val="accent1"/>
          </a:solidFill>
          <a:latin typeface="Calibri" pitchFamily="34" charset="0"/>
        </a:defRPr>
      </a:lvl9pPr>
    </p:titleStyle>
    <p:bodyStyle>
      <a:lvl1pPr marL="284163" indent="-284163" algn="l" rtl="0" eaLnBrk="0" fontAlgn="base" hangingPunct="0">
        <a:spcBef>
          <a:spcPct val="20000"/>
        </a:spcBef>
        <a:spcAft>
          <a:spcPct val="0"/>
        </a:spcAft>
        <a:buSzPct val="75000"/>
        <a:buChar char="•"/>
        <a:defRPr sz="2600">
          <a:solidFill>
            <a:schemeClr val="tx1"/>
          </a:solidFill>
          <a:latin typeface="+mn-lt"/>
          <a:ea typeface="+mn-ea"/>
          <a:cs typeface="+mn-cs"/>
        </a:defRPr>
      </a:lvl1pPr>
      <a:lvl2pPr marL="628650" indent="-230188" algn="l" rtl="0" eaLnBrk="0" fontAlgn="base" hangingPunct="0">
        <a:spcBef>
          <a:spcPct val="20000"/>
        </a:spcBef>
        <a:spcAft>
          <a:spcPct val="0"/>
        </a:spcAft>
        <a:buFont typeface="Calibri" pitchFamily="34" charset="0"/>
        <a:buChar char="•"/>
        <a:defRPr sz="2200">
          <a:solidFill>
            <a:schemeClr val="tx1"/>
          </a:solidFill>
          <a:latin typeface="+mn-lt"/>
        </a:defRPr>
      </a:lvl2pPr>
      <a:lvl3pPr marL="914400" indent="-171450" algn="l" rtl="0" eaLnBrk="0" fontAlgn="base" hangingPunct="0">
        <a:spcBef>
          <a:spcPct val="20000"/>
        </a:spcBef>
        <a:spcAft>
          <a:spcPct val="0"/>
        </a:spcAft>
        <a:buFont typeface="Calibri" pitchFamily="34" charset="0"/>
        <a:buChar char="•"/>
        <a:defRPr sz="2000">
          <a:solidFill>
            <a:schemeClr val="tx1"/>
          </a:solidFill>
          <a:latin typeface="+mn-lt"/>
        </a:defRPr>
      </a:lvl3pPr>
      <a:lvl4pPr marL="1258888" indent="-230188" algn="l" rtl="0" eaLnBrk="0" fontAlgn="base" hangingPunct="0">
        <a:spcBef>
          <a:spcPct val="20000"/>
        </a:spcBef>
        <a:spcAft>
          <a:spcPct val="0"/>
        </a:spcAft>
        <a:buFont typeface="Calibri" pitchFamily="34" charset="0"/>
        <a:buChar char="–"/>
        <a:defRPr>
          <a:solidFill>
            <a:schemeClr val="tx1"/>
          </a:solidFill>
          <a:latin typeface="+mn-lt"/>
        </a:defRPr>
      </a:lvl4pPr>
      <a:lvl5pPr marL="1595438" indent="-222250" algn="l" rtl="0" eaLnBrk="0" fontAlgn="base" hangingPunct="0">
        <a:spcBef>
          <a:spcPct val="20000"/>
        </a:spcBef>
        <a:spcAft>
          <a:spcPct val="0"/>
        </a:spcAft>
        <a:buFont typeface="Calibri" pitchFamily="34" charset="0"/>
        <a:buChar char="–"/>
        <a:defRPr sz="1600">
          <a:solidFill>
            <a:schemeClr val="tx1"/>
          </a:solidFill>
          <a:latin typeface="+mn-lt"/>
        </a:defRPr>
      </a:lvl5pPr>
      <a:lvl6pPr marL="2052638" indent="-222250" algn="l" rtl="0" fontAlgn="base">
        <a:spcBef>
          <a:spcPct val="20000"/>
        </a:spcBef>
        <a:spcAft>
          <a:spcPct val="0"/>
        </a:spcAft>
        <a:buFont typeface="Calibri" pitchFamily="34" charset="0"/>
        <a:buChar char="–"/>
        <a:defRPr sz="1400">
          <a:solidFill>
            <a:schemeClr val="tx1"/>
          </a:solidFill>
          <a:latin typeface="+mn-lt"/>
        </a:defRPr>
      </a:lvl6pPr>
      <a:lvl7pPr marL="2509838" indent="-222250" algn="l" rtl="0" fontAlgn="base">
        <a:spcBef>
          <a:spcPct val="20000"/>
        </a:spcBef>
        <a:spcAft>
          <a:spcPct val="0"/>
        </a:spcAft>
        <a:buFont typeface="Calibri" pitchFamily="34" charset="0"/>
        <a:buChar char="–"/>
        <a:defRPr sz="1400">
          <a:solidFill>
            <a:schemeClr val="tx1"/>
          </a:solidFill>
          <a:latin typeface="+mn-lt"/>
        </a:defRPr>
      </a:lvl7pPr>
      <a:lvl8pPr marL="2967038" indent="-222250" algn="l" rtl="0" fontAlgn="base">
        <a:spcBef>
          <a:spcPct val="20000"/>
        </a:spcBef>
        <a:spcAft>
          <a:spcPct val="0"/>
        </a:spcAft>
        <a:buFont typeface="Calibri" pitchFamily="34" charset="0"/>
        <a:buChar char="–"/>
        <a:defRPr sz="1400">
          <a:solidFill>
            <a:schemeClr val="tx1"/>
          </a:solidFill>
          <a:latin typeface="+mn-lt"/>
        </a:defRPr>
      </a:lvl8pPr>
      <a:lvl9pPr marL="3424238" indent="-222250" algn="l" rtl="0" fontAlgn="base">
        <a:spcBef>
          <a:spcPct val="20000"/>
        </a:spcBef>
        <a:spcAft>
          <a:spcPct val="0"/>
        </a:spcAft>
        <a:buFont typeface="Calibri" pitchFamily="34" charset="0"/>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www.wds.worldbank.org/external/default/WDSContentServer/WDSP/IB/2014/10/21/000333037_20141021025023/Rendered/PDF/916550WP0Benin00Box385342B00PUBLIC0.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country.eiu.com/nigeria" TargetMode="External"/><Relationship Id="rId4" Type="http://schemas.openxmlformats.org/officeDocument/2006/relationships/hyperlink" Target="http://www.worldbank.org/en/country/benin/overview"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57200" y="463550"/>
            <a:ext cx="8077200" cy="1365250"/>
          </a:xfrm>
        </p:spPr>
        <p:txBody>
          <a:bodyPr/>
          <a:lstStyle/>
          <a:p>
            <a:pPr eaLnBrk="1" hangingPunct="1">
              <a:defRPr/>
            </a:pPr>
            <a:r>
              <a:rPr lang="en-US" dirty="0" smtClean="0"/>
              <a:t/>
            </a:r>
            <a:br>
              <a:rPr lang="en-US" dirty="0" smtClean="0"/>
            </a:br>
            <a:r>
              <a:rPr lang="en-US" sz="3600" dirty="0" smtClean="0"/>
              <a:t>Benin Finance Scan Analysis </a:t>
            </a:r>
            <a:endParaRPr lang="en-US" sz="3600" dirty="0" smtClean="0">
              <a:solidFill>
                <a:schemeClr val="bg1">
                  <a:lumMod val="65000"/>
                </a:schemeClr>
              </a:solidFill>
            </a:endParaRPr>
          </a:p>
        </p:txBody>
      </p:sp>
      <p:sp>
        <p:nvSpPr>
          <p:cNvPr id="3075" name="Rectangle 3"/>
          <p:cNvSpPr>
            <a:spLocks noGrp="1" noChangeArrowheads="1"/>
          </p:cNvSpPr>
          <p:nvPr>
            <p:ph type="subTitle" idx="1"/>
          </p:nvPr>
        </p:nvSpPr>
        <p:spPr>
          <a:xfrm>
            <a:off x="457200" y="1905000"/>
            <a:ext cx="8153400" cy="533400"/>
          </a:xfrm>
        </p:spPr>
        <p:txBody>
          <a:bodyPr/>
          <a:lstStyle/>
          <a:p>
            <a:pPr eaLnBrk="1" hangingPunct="1"/>
            <a:r>
              <a:rPr lang="en-US" altLang="en-US" sz="3200" dirty="0" smtClean="0"/>
              <a:t>Sanitation Service Delivery Project </a:t>
            </a:r>
          </a:p>
        </p:txBody>
      </p:sp>
      <p:sp>
        <p:nvSpPr>
          <p:cNvPr id="5" name="TextBox 4"/>
          <p:cNvSpPr txBox="1"/>
          <p:nvPr/>
        </p:nvSpPr>
        <p:spPr bwMode="auto">
          <a:xfrm>
            <a:off x="457200" y="3124200"/>
            <a:ext cx="2133600" cy="369332"/>
          </a:xfrm>
          <a:prstGeom prst="rect">
            <a:avLst/>
          </a:prstGeom>
          <a:noFill/>
          <a:ln w="9525">
            <a:noFill/>
            <a:miter lim="800000"/>
            <a:headEnd/>
            <a:tailEnd/>
          </a:ln>
          <a:effectLst/>
        </p:spPr>
        <p:txBody>
          <a:bodyPr>
            <a:spAutoFit/>
          </a:bodyPr>
          <a:lstStyle/>
          <a:p>
            <a:pPr>
              <a:defRPr/>
            </a:pPr>
            <a:r>
              <a:rPr lang="en-US" sz="1800" kern="0" dirty="0" smtClean="0">
                <a:solidFill>
                  <a:schemeClr val="accent1"/>
                </a:solidFill>
                <a:latin typeface="+mn-lt"/>
              </a:rPr>
              <a:t>November 2015</a:t>
            </a:r>
            <a:endParaRPr lang="en-US" sz="1800" kern="0" dirty="0">
              <a:solidFill>
                <a:schemeClr val="accent1"/>
              </a:solidFill>
              <a:latin typeface="+mn-lt"/>
            </a:endParaRPr>
          </a:p>
        </p:txBody>
      </p:sp>
      <p:sp>
        <p:nvSpPr>
          <p:cNvPr id="2" name="TextBox 1"/>
          <p:cNvSpPr txBox="1"/>
          <p:nvPr/>
        </p:nvSpPr>
        <p:spPr bwMode="auto">
          <a:xfrm>
            <a:off x="6553200" y="6734889"/>
            <a:ext cx="2286000" cy="123111"/>
          </a:xfrm>
          <a:prstGeom prst="rect">
            <a:avLst/>
          </a:prstGeom>
          <a:noFill/>
          <a:ln w="9525">
            <a:noFill/>
            <a:miter lim="800000"/>
            <a:headEnd/>
            <a:tailEnd/>
          </a:ln>
          <a:effectLst/>
        </p:spPr>
        <p:txBody>
          <a:bodyPr tIns="0" bIns="0">
            <a:spAutoFit/>
          </a:bodyPr>
          <a:lstStyle/>
          <a:p>
            <a:pPr algn="r">
              <a:defRPr/>
            </a:pPr>
            <a:r>
              <a:rPr lang="en-US" sz="800" i="1" kern="0" dirty="0" smtClean="0">
                <a:solidFill>
                  <a:schemeClr val="accent1">
                    <a:lumMod val="20000"/>
                    <a:lumOff val="80000"/>
                  </a:schemeClr>
                </a:solidFill>
                <a:latin typeface="+mn-lt"/>
              </a:rPr>
              <a:t>PATH/Doune Porter</a:t>
            </a:r>
            <a:endParaRPr lang="en-US" sz="800" i="1" kern="0" dirty="0">
              <a:solidFill>
                <a:schemeClr val="accent1">
                  <a:lumMod val="20000"/>
                  <a:lumOff val="80000"/>
                </a:schemeClr>
              </a:solidFill>
              <a:latin typeface="+mn-lt"/>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35096" y="2895600"/>
            <a:ext cx="5404104" cy="3810000"/>
          </a:xfrm>
          <a:prstGeom prst="rect">
            <a:avLst/>
          </a:prstGeom>
        </p:spPr>
      </p:pic>
    </p:spTree>
    <p:extLst>
      <p:ext uri="{BB962C8B-B14F-4D97-AF65-F5344CB8AC3E}">
        <p14:creationId xmlns:p14="http://schemas.microsoft.com/office/powerpoint/2010/main" val="3468724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dirty="0" smtClean="0"/>
              <a:t>Key issue: Risk</a:t>
            </a:r>
          </a:p>
        </p:txBody>
      </p:sp>
      <p:sp>
        <p:nvSpPr>
          <p:cNvPr id="5123" name="Rectangle 4"/>
          <p:cNvSpPr>
            <a:spLocks noGrp="1" noChangeArrowheads="1"/>
          </p:cNvSpPr>
          <p:nvPr>
            <p:ph type="body" idx="1"/>
          </p:nvPr>
        </p:nvSpPr>
        <p:spPr>
          <a:xfrm>
            <a:off x="457200" y="1295400"/>
            <a:ext cx="8229600" cy="4876800"/>
          </a:xfrm>
        </p:spPr>
        <p:txBody>
          <a:bodyPr/>
          <a:lstStyle/>
          <a:p>
            <a:pPr lvl="1">
              <a:spcAft>
                <a:spcPts val="200"/>
              </a:spcAft>
            </a:pPr>
            <a:r>
              <a:rPr lang="en-US" sz="2000" dirty="0"/>
              <a:t>Sanitation loans are perceived as relatively high </a:t>
            </a:r>
            <a:r>
              <a:rPr lang="en-US" sz="2000" dirty="0" smtClean="0"/>
              <a:t>risk.</a:t>
            </a:r>
            <a:endParaRPr lang="en-US" sz="2000" dirty="0"/>
          </a:p>
          <a:p>
            <a:pPr marL="857250" lvl="1" indent="-228600">
              <a:spcAft>
                <a:spcPts val="200"/>
              </a:spcAft>
              <a:buFont typeface="Calibri" panose="020F0502020204030204" pitchFamily="34" charset="0"/>
              <a:buChar char="–"/>
            </a:pPr>
            <a:r>
              <a:rPr lang="en-US" sz="1400" dirty="0" smtClean="0"/>
              <a:t>Primarily, </a:t>
            </a:r>
            <a:r>
              <a:rPr lang="en-US" sz="1400" dirty="0"/>
              <a:t>as they are a form of consumption loan, and the low-resource context tends to privilege income-generation activities in the eyes of lenders.</a:t>
            </a:r>
          </a:p>
          <a:p>
            <a:pPr marL="857250" lvl="1" indent="-228600">
              <a:spcAft>
                <a:spcPts val="200"/>
              </a:spcAft>
              <a:buFont typeface="Calibri" panose="020F0502020204030204" pitchFamily="34" charset="0"/>
              <a:buChar char="–"/>
            </a:pPr>
            <a:r>
              <a:rPr lang="en-US" sz="1400" dirty="0"/>
              <a:t>Set-up and transaction costs are also relatively quite high in light of small loan volumes seen in past pilots.</a:t>
            </a:r>
          </a:p>
          <a:p>
            <a:pPr marL="857250" lvl="1" indent="-228600">
              <a:spcAft>
                <a:spcPts val="600"/>
              </a:spcAft>
              <a:buFont typeface="Calibri" panose="020F0502020204030204" pitchFamily="34" charset="0"/>
              <a:buChar char="–"/>
            </a:pPr>
            <a:r>
              <a:rPr lang="en-US" sz="1400" dirty="0"/>
              <a:t>If the consumers come to know such loans are supported by an </a:t>
            </a:r>
            <a:r>
              <a:rPr lang="en-US" sz="1400" dirty="0" smtClean="0"/>
              <a:t>NGO </a:t>
            </a:r>
            <a:r>
              <a:rPr lang="en-US" sz="1400" dirty="0"/>
              <a:t>or </a:t>
            </a:r>
            <a:r>
              <a:rPr lang="en-US" sz="1400" dirty="0" smtClean="0"/>
              <a:t>government fund</a:t>
            </a:r>
            <a:r>
              <a:rPr lang="en-US" sz="1400" dirty="0"/>
              <a:t>, this can substantially increase the risk that consumers will choose not to repay the loans.</a:t>
            </a:r>
          </a:p>
          <a:p>
            <a:endParaRPr lang="en-US" sz="1400" dirty="0"/>
          </a:p>
          <a:p>
            <a:pPr marL="0" indent="0">
              <a:buNone/>
            </a:pPr>
            <a:endParaRPr lang="en-US" sz="1400" dirty="0"/>
          </a:p>
          <a:p>
            <a:pPr marL="0" indent="0" eaLnBrk="1" hangingPunct="1">
              <a:spcAft>
                <a:spcPct val="20000"/>
              </a:spcAft>
              <a:buNone/>
            </a:pPr>
            <a:endParaRPr lang="en-US" sz="1400" dirty="0" smtClean="0"/>
          </a:p>
          <a:p>
            <a:pPr eaLnBrk="1" hangingPunct="1">
              <a:buFontTx/>
              <a:buNone/>
            </a:pPr>
            <a:endParaRPr lang="en-US" dirty="0" smtClean="0"/>
          </a:p>
        </p:txBody>
      </p:sp>
      <p:sp>
        <p:nvSpPr>
          <p:cNvPr id="4" name="Date Placeholder 3"/>
          <p:cNvSpPr>
            <a:spLocks noGrp="1"/>
          </p:cNvSpPr>
          <p:nvPr>
            <p:ph type="dt" sz="quarter" idx="10"/>
          </p:nvPr>
        </p:nvSpPr>
        <p:spPr/>
        <p:txBody>
          <a:bodyPr/>
          <a:lstStyle/>
          <a:p>
            <a:pPr>
              <a:defRPr/>
            </a:pPr>
            <a:fld id="{9D52B1FE-362E-4110-AD26-5719F5ECA866}" type="datetime1">
              <a:rPr lang="en-US"/>
              <a:pPr>
                <a:defRPr/>
              </a:pPr>
              <a:t>12/4/2018</a:t>
            </a:fld>
            <a:endParaRPr lang="en-US" dirty="0"/>
          </a:p>
        </p:txBody>
      </p:sp>
      <p:sp>
        <p:nvSpPr>
          <p:cNvPr id="6" name="Slide Number Placeholder 5"/>
          <p:cNvSpPr>
            <a:spLocks noGrp="1"/>
          </p:cNvSpPr>
          <p:nvPr>
            <p:ph type="sldNum" sz="quarter" idx="11"/>
          </p:nvPr>
        </p:nvSpPr>
        <p:spPr/>
        <p:txBody>
          <a:bodyPr/>
          <a:lstStyle/>
          <a:p>
            <a:pPr>
              <a:defRPr/>
            </a:pPr>
            <a:r>
              <a:rPr lang="en-US" dirty="0"/>
              <a:t>Page </a:t>
            </a:r>
            <a:fld id="{704FFAC4-3996-4D6B-82E2-F2983668C980}" type="slidenum">
              <a:rPr lang="en-US"/>
              <a:pPr>
                <a:defRPr/>
              </a:pPr>
              <a:t>10</a:t>
            </a:fld>
            <a:endParaRPr lang="en-US" dirty="0"/>
          </a:p>
        </p:txBody>
      </p:sp>
    </p:spTree>
    <p:extLst>
      <p:ext uri="{BB962C8B-B14F-4D97-AF65-F5344CB8AC3E}">
        <p14:creationId xmlns:p14="http://schemas.microsoft.com/office/powerpoint/2010/main" val="2493012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issues: Risk (continued)</a:t>
            </a:r>
            <a:endParaRPr lang="en-US" dirty="0"/>
          </a:p>
        </p:txBody>
      </p:sp>
      <p:sp>
        <p:nvSpPr>
          <p:cNvPr id="3" name="Content Placeholder 2"/>
          <p:cNvSpPr>
            <a:spLocks noGrp="1"/>
          </p:cNvSpPr>
          <p:nvPr>
            <p:ph idx="1"/>
          </p:nvPr>
        </p:nvSpPr>
        <p:spPr/>
        <p:txBody>
          <a:bodyPr/>
          <a:lstStyle/>
          <a:p>
            <a:pPr lvl="1">
              <a:spcAft>
                <a:spcPts val="200"/>
              </a:spcAft>
            </a:pPr>
            <a:r>
              <a:rPr lang="en-US" sz="2000" dirty="0"/>
              <a:t>All MFIs indicated that loan guarantees would be required.</a:t>
            </a:r>
          </a:p>
          <a:p>
            <a:pPr marL="857250" lvl="1" indent="-228600">
              <a:spcAft>
                <a:spcPts val="200"/>
              </a:spcAft>
              <a:buFont typeface="Calibri" pitchFamily="34" charset="0"/>
              <a:buChar char="–"/>
            </a:pPr>
            <a:r>
              <a:rPr lang="en-US" sz="1400" dirty="0"/>
              <a:t>This may also reflect past experience with the two NGO-MFI sanitation pilots; in both cases the NGO provided such guarantees. So the expectation is set.</a:t>
            </a:r>
          </a:p>
          <a:p>
            <a:pPr marL="857250" lvl="1" indent="-228600">
              <a:spcAft>
                <a:spcPts val="200"/>
              </a:spcAft>
              <a:buFont typeface="Calibri" pitchFamily="34" charset="0"/>
              <a:buChar char="–"/>
            </a:pPr>
            <a:r>
              <a:rPr lang="en-US" sz="1400" dirty="0"/>
              <a:t>This view was reinforced by other stakeholders in the MFI sector such as the regulator and industry association, who were aware of the previous experiences.</a:t>
            </a:r>
          </a:p>
          <a:p>
            <a:pPr marL="857250" lvl="1" indent="-228600">
              <a:buFont typeface="Calibri" pitchFamily="34" charset="0"/>
              <a:buChar char="–"/>
            </a:pPr>
            <a:r>
              <a:rPr lang="en-US" sz="1400" dirty="0" smtClean="0"/>
              <a:t>FECECAM, the largest MFI in Benin, </a:t>
            </a:r>
            <a:r>
              <a:rPr lang="en-US" sz="1400" dirty="0"/>
              <a:t>mentioned a relatively good leverage ratio for guarantees—30:100. However the precise allocation of risk would need to be explored. FECECAM indicated that, in the past, the NGO project has taken the first losses up to the amount of its guarantee. From an Sanitation Service Delivery project perspective, it would be preferable if FECECAM shared directly in the first losses </a:t>
            </a:r>
            <a:r>
              <a:rPr lang="en-US" sz="1400" dirty="0" smtClean="0"/>
              <a:t>so they </a:t>
            </a:r>
            <a:r>
              <a:rPr lang="en-US" sz="1400" dirty="0"/>
              <a:t>would have an incentive to avoid such losses through more attention to risk evaluation of applicants and recovery. </a:t>
            </a:r>
          </a:p>
          <a:p>
            <a:endParaRPr lang="en-US" dirty="0"/>
          </a:p>
        </p:txBody>
      </p:sp>
      <p:sp>
        <p:nvSpPr>
          <p:cNvPr id="4" name="Date Placeholder 3"/>
          <p:cNvSpPr>
            <a:spLocks noGrp="1"/>
          </p:cNvSpPr>
          <p:nvPr>
            <p:ph type="dt" sz="half" idx="10"/>
          </p:nvPr>
        </p:nvSpPr>
        <p:spPr/>
        <p:txBody>
          <a:bodyPr/>
          <a:lstStyle/>
          <a:p>
            <a:pPr>
              <a:defRPr/>
            </a:pPr>
            <a:fld id="{8B5B7DCA-C5D0-46A6-BEC9-22E3965612AB}" type="datetime1">
              <a:rPr lang="en-US" smtClean="0"/>
              <a:pPr>
                <a:defRPr/>
              </a:pPr>
              <a:t>12/4/2018</a:t>
            </a:fld>
            <a:endParaRPr lang="en-US" dirty="0"/>
          </a:p>
        </p:txBody>
      </p:sp>
      <p:sp>
        <p:nvSpPr>
          <p:cNvPr id="5" name="Slide Number Placeholder 4"/>
          <p:cNvSpPr>
            <a:spLocks noGrp="1"/>
          </p:cNvSpPr>
          <p:nvPr>
            <p:ph type="sldNum" sz="quarter" idx="11"/>
          </p:nvPr>
        </p:nvSpPr>
        <p:spPr/>
        <p:txBody>
          <a:bodyPr/>
          <a:lstStyle/>
          <a:p>
            <a:pPr>
              <a:defRPr/>
            </a:pPr>
            <a:r>
              <a:rPr lang="en-US" smtClean="0"/>
              <a:t>Page </a:t>
            </a:r>
            <a:fld id="{AFB99C63-4BB9-434E-945D-7793487F213F}" type="slidenum">
              <a:rPr lang="en-US" smtClean="0"/>
              <a:pPr>
                <a:defRPr/>
              </a:pPr>
              <a:t>11</a:t>
            </a:fld>
            <a:endParaRPr lang="en-US" dirty="0"/>
          </a:p>
        </p:txBody>
      </p:sp>
    </p:spTree>
    <p:extLst>
      <p:ext uri="{BB962C8B-B14F-4D97-AF65-F5344CB8AC3E}">
        <p14:creationId xmlns:p14="http://schemas.microsoft.com/office/powerpoint/2010/main" val="39934882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962"/>
          </a:xfrm>
        </p:spPr>
        <p:txBody>
          <a:bodyPr/>
          <a:lstStyle/>
          <a:p>
            <a:pPr>
              <a:spcBef>
                <a:spcPts val="3000"/>
              </a:spcBef>
              <a:spcAft>
                <a:spcPts val="2000"/>
              </a:spcAft>
            </a:pPr>
            <a:r>
              <a:rPr lang="en-US" sz="5400" b="1" dirty="0" smtClean="0"/>
              <a:t>§</a:t>
            </a:r>
            <a:r>
              <a:rPr lang="en-US" sz="5400" b="1" dirty="0"/>
              <a:t>4</a:t>
            </a:r>
            <a:r>
              <a:rPr lang="en-US" sz="5400" b="1" dirty="0" smtClean="0"/>
              <a:t>. Finance for entrepreneurs </a:t>
            </a:r>
            <a:br>
              <a:rPr lang="en-US" sz="5400" b="1" dirty="0" smtClean="0"/>
            </a:br>
            <a:r>
              <a:rPr lang="en-US" sz="4400" dirty="0" smtClean="0"/>
              <a:t>In particular, for Micro, Small, and Medium Enterprises (MSME) and SMEs</a:t>
            </a:r>
            <a:r>
              <a:rPr lang="en-US" dirty="0"/>
              <a:t/>
            </a:r>
            <a:br>
              <a:rPr lang="en-US" dirty="0"/>
            </a:br>
            <a:endParaRPr lang="en-GB" dirty="0"/>
          </a:p>
        </p:txBody>
      </p:sp>
      <p:sp>
        <p:nvSpPr>
          <p:cNvPr id="3" name="Date Placeholder 2"/>
          <p:cNvSpPr>
            <a:spLocks noGrp="1"/>
          </p:cNvSpPr>
          <p:nvPr>
            <p:ph type="dt" sz="half" idx="10"/>
          </p:nvPr>
        </p:nvSpPr>
        <p:spPr/>
        <p:txBody>
          <a:bodyPr/>
          <a:lstStyle/>
          <a:p>
            <a:pPr>
              <a:defRPr/>
            </a:pPr>
            <a:fld id="{8E3FB08F-A2A6-422B-B210-874E30125D8D}" type="datetime1">
              <a:rPr lang="en-US" smtClean="0"/>
              <a:pPr>
                <a:defRPr/>
              </a:pPr>
              <a:t>12/4/2018</a:t>
            </a:fld>
            <a:endParaRPr lang="en-US" dirty="0"/>
          </a:p>
        </p:txBody>
      </p:sp>
      <p:sp>
        <p:nvSpPr>
          <p:cNvPr id="4" name="Slide Number Placeholder 3"/>
          <p:cNvSpPr>
            <a:spLocks noGrp="1"/>
          </p:cNvSpPr>
          <p:nvPr>
            <p:ph type="sldNum" sz="quarter" idx="11"/>
          </p:nvPr>
        </p:nvSpPr>
        <p:spPr/>
        <p:txBody>
          <a:bodyPr/>
          <a:lstStyle/>
          <a:p>
            <a:pPr>
              <a:defRPr/>
            </a:pPr>
            <a:r>
              <a:rPr lang="en-US" dirty="0" smtClean="0"/>
              <a:t>Page </a:t>
            </a:r>
            <a:fld id="{3FF18DED-B7A7-4730-A40A-D84F0624A40E}" type="slidenum">
              <a:rPr lang="en-US" smtClean="0"/>
              <a:pPr>
                <a:defRPr/>
              </a:pPr>
              <a:t>12</a:t>
            </a:fld>
            <a:endParaRPr lang="en-US" dirty="0"/>
          </a:p>
        </p:txBody>
      </p:sp>
    </p:spTree>
    <p:extLst>
      <p:ext uri="{BB962C8B-B14F-4D97-AF65-F5344CB8AC3E}">
        <p14:creationId xmlns:p14="http://schemas.microsoft.com/office/powerpoint/2010/main" val="3941277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dirty="0"/>
              <a:t>Finance for entrepreneurs, MSMEs/SMEs</a:t>
            </a:r>
            <a:endParaRPr lang="en-US" dirty="0" smtClean="0"/>
          </a:p>
        </p:txBody>
      </p:sp>
      <p:sp>
        <p:nvSpPr>
          <p:cNvPr id="5123" name="Rectangle 4"/>
          <p:cNvSpPr>
            <a:spLocks noGrp="1" noChangeArrowheads="1"/>
          </p:cNvSpPr>
          <p:nvPr>
            <p:ph type="body" idx="1"/>
          </p:nvPr>
        </p:nvSpPr>
        <p:spPr>
          <a:xfrm>
            <a:off x="457200" y="1295400"/>
            <a:ext cx="8229600" cy="4876800"/>
          </a:xfrm>
        </p:spPr>
        <p:txBody>
          <a:bodyPr/>
          <a:lstStyle/>
          <a:p>
            <a:pPr lvl="1">
              <a:spcAft>
                <a:spcPts val="600"/>
              </a:spcAft>
            </a:pPr>
            <a:r>
              <a:rPr lang="en-US" sz="2000" dirty="0"/>
              <a:t>There appears to be </a:t>
            </a:r>
            <a:r>
              <a:rPr lang="en-US" sz="2000" dirty="0" smtClean="0"/>
              <a:t>a </a:t>
            </a:r>
            <a:r>
              <a:rPr lang="en-US" sz="2000" dirty="0"/>
              <a:t>good supply of credit for very small-scale MSME </a:t>
            </a:r>
            <a:r>
              <a:rPr lang="en-US" sz="2000" dirty="0" smtClean="0"/>
              <a:t>activities</a:t>
            </a:r>
            <a:r>
              <a:rPr lang="en-US" sz="2000" dirty="0"/>
              <a:t>.</a:t>
            </a:r>
          </a:p>
          <a:p>
            <a:pPr marL="914400" lvl="1" indent="-285750">
              <a:spcAft>
                <a:spcPts val="1200"/>
              </a:spcAft>
              <a:buFont typeface="Calibri" panose="020F0502020204030204" pitchFamily="34" charset="0"/>
              <a:buChar char="–"/>
              <a:tabLst>
                <a:tab pos="914400" algn="l"/>
              </a:tabLst>
            </a:pPr>
            <a:r>
              <a:rPr lang="en-US" sz="1400" dirty="0"/>
              <a:t>Specifically, for relatively small loans of up to $900. While loans for higher amounts such as $</a:t>
            </a:r>
            <a:r>
              <a:rPr lang="en-US" sz="1400" dirty="0" smtClean="0"/>
              <a:t>10k to $20k </a:t>
            </a:r>
            <a:r>
              <a:rPr lang="en-US" sz="1400" dirty="0"/>
              <a:t>or more are readily available, they carry high guarantee requirements (see below).</a:t>
            </a:r>
          </a:p>
          <a:p>
            <a:pPr lvl="1">
              <a:spcBef>
                <a:spcPts val="1000"/>
              </a:spcBef>
              <a:spcAft>
                <a:spcPts val="600"/>
              </a:spcAft>
            </a:pPr>
            <a:r>
              <a:rPr lang="en-US" sz="2000" dirty="0"/>
              <a:t>Otherwise, unfortunately, credit is not very accessible for </a:t>
            </a:r>
            <a:r>
              <a:rPr lang="en-US" sz="2000" dirty="0" smtClean="0"/>
              <a:t>MSMEs/SMEs.</a:t>
            </a:r>
            <a:endParaRPr lang="en-US" sz="2000" dirty="0"/>
          </a:p>
          <a:p>
            <a:pPr marL="914400" lvl="1" indent="-285750">
              <a:spcAft>
                <a:spcPts val="300"/>
              </a:spcAft>
              <a:buFont typeface="Calibri" pitchFamily="34" charset="0"/>
              <a:buChar char="–"/>
              <a:tabLst>
                <a:tab pos="914400" algn="l"/>
              </a:tabLst>
            </a:pPr>
            <a:r>
              <a:rPr lang="en-US" sz="1400" dirty="0"/>
              <a:t>While interest rates are generally the lowest in the project region, often </a:t>
            </a:r>
            <a:r>
              <a:rPr lang="en-US" sz="1400" dirty="0" smtClean="0"/>
              <a:t>15% to 18</a:t>
            </a:r>
            <a:r>
              <a:rPr lang="en-US" sz="1400" dirty="0"/>
              <a:t>% for asset-backed loans or </a:t>
            </a:r>
            <a:r>
              <a:rPr lang="en-US" sz="1400" dirty="0" smtClean="0"/>
              <a:t>18% to 24</a:t>
            </a:r>
            <a:r>
              <a:rPr lang="en-US" sz="1400" dirty="0"/>
              <a:t>% for smaller loans, the availability of credit is constrained by relatively low maximum loan sizes combined with high collateral requirements. </a:t>
            </a:r>
          </a:p>
          <a:p>
            <a:pPr marL="914400" lvl="1" indent="-285750">
              <a:spcAft>
                <a:spcPts val="300"/>
              </a:spcAft>
              <a:buFont typeface="Calibri" pitchFamily="34" charset="0"/>
              <a:buChar char="–"/>
              <a:tabLst>
                <a:tab pos="914400" algn="l"/>
              </a:tabLst>
            </a:pPr>
            <a:r>
              <a:rPr lang="en-US" sz="1400" dirty="0"/>
              <a:t>Loans above $900 carry high guarantee requirements, at a minimum a 100% physical guarantee in the form of land title or other asset plus sometimes a 20% cash guarantee.</a:t>
            </a:r>
          </a:p>
          <a:p>
            <a:pPr marL="914400" lvl="1" indent="-285750">
              <a:spcAft>
                <a:spcPts val="300"/>
              </a:spcAft>
              <a:buFont typeface="Calibri" pitchFamily="34" charset="0"/>
              <a:buChar char="–"/>
              <a:tabLst>
                <a:tab pos="914400" algn="l"/>
              </a:tabLst>
            </a:pPr>
            <a:r>
              <a:rPr lang="en-US" sz="1400" dirty="0"/>
              <a:t>MFI loans typically top out at $</a:t>
            </a:r>
            <a:r>
              <a:rPr lang="en-US" sz="1400" dirty="0" smtClean="0"/>
              <a:t>10k–$20k</a:t>
            </a:r>
            <a:r>
              <a:rPr lang="en-US" sz="1400" dirty="0"/>
              <a:t>. </a:t>
            </a:r>
          </a:p>
          <a:p>
            <a:pPr marL="914400" lvl="1" indent="-285750">
              <a:spcAft>
                <a:spcPts val="300"/>
              </a:spcAft>
              <a:buFont typeface="Calibri" pitchFamily="34" charset="0"/>
              <a:buChar char="–"/>
              <a:tabLst>
                <a:tab pos="914400" algn="l"/>
              </a:tabLst>
            </a:pPr>
            <a:r>
              <a:rPr lang="en-US" sz="1400" dirty="0"/>
              <a:t>The </a:t>
            </a:r>
            <a:r>
              <a:rPr lang="en-US" sz="1400" dirty="0" smtClean="0"/>
              <a:t>NBFI FINADEV offers </a:t>
            </a:r>
            <a:r>
              <a:rPr lang="en-US" sz="1400" dirty="0"/>
              <a:t>loans to $300k but (also) with 100% collateral required.</a:t>
            </a:r>
          </a:p>
          <a:p>
            <a:pPr marL="914400" lvl="1" indent="-285750">
              <a:buFont typeface="Calibri" pitchFamily="34" charset="0"/>
              <a:buChar char="–"/>
              <a:tabLst>
                <a:tab pos="914400" algn="l"/>
              </a:tabLst>
            </a:pPr>
            <a:r>
              <a:rPr lang="en-US" sz="1400" dirty="0"/>
              <a:t>Bank Atlantique (the bank interviewed) offers much higher amounts, as typical for a bank, but has strict guarantee requirements and a more bureaucratic approach than the MFIs. </a:t>
            </a:r>
            <a:r>
              <a:rPr lang="en-US" sz="1400" dirty="0" smtClean="0"/>
              <a:t>It requires </a:t>
            </a:r>
            <a:r>
              <a:rPr lang="en-US" sz="1400" dirty="0"/>
              <a:t>the SME be highly formalized. This reflects the traditional, conservative practices of a local African bank. Some of its competitors may be more aggressive—at least this is a pattern we saw in </a:t>
            </a:r>
            <a:r>
              <a:rPr lang="en-US" sz="1400" dirty="0" smtClean="0"/>
              <a:t>Côte </a:t>
            </a:r>
            <a:r>
              <a:rPr lang="en-US" sz="1400" dirty="0"/>
              <a:t>d’Ivoire.</a:t>
            </a:r>
          </a:p>
          <a:p>
            <a:endParaRPr lang="en-US" sz="1400" dirty="0"/>
          </a:p>
          <a:p>
            <a:pPr marL="0" indent="0">
              <a:buNone/>
            </a:pPr>
            <a:endParaRPr lang="en-US" sz="1400" dirty="0"/>
          </a:p>
          <a:p>
            <a:pPr marL="0" indent="0" eaLnBrk="1" hangingPunct="1">
              <a:spcAft>
                <a:spcPct val="20000"/>
              </a:spcAft>
              <a:buNone/>
            </a:pPr>
            <a:endParaRPr lang="en-US" sz="1400" dirty="0" smtClean="0"/>
          </a:p>
          <a:p>
            <a:pPr eaLnBrk="1" hangingPunct="1">
              <a:buFontTx/>
              <a:buNone/>
            </a:pPr>
            <a:endParaRPr lang="en-US" dirty="0" smtClean="0"/>
          </a:p>
        </p:txBody>
      </p:sp>
      <p:sp>
        <p:nvSpPr>
          <p:cNvPr id="4" name="Date Placeholder 3"/>
          <p:cNvSpPr>
            <a:spLocks noGrp="1"/>
          </p:cNvSpPr>
          <p:nvPr>
            <p:ph type="dt" sz="quarter" idx="10"/>
          </p:nvPr>
        </p:nvSpPr>
        <p:spPr/>
        <p:txBody>
          <a:bodyPr/>
          <a:lstStyle/>
          <a:p>
            <a:pPr>
              <a:defRPr/>
            </a:pPr>
            <a:fld id="{9D52B1FE-362E-4110-AD26-5719F5ECA866}" type="datetime1">
              <a:rPr lang="en-US"/>
              <a:pPr>
                <a:defRPr/>
              </a:pPr>
              <a:t>12/4/2018</a:t>
            </a:fld>
            <a:endParaRPr lang="en-US" dirty="0"/>
          </a:p>
        </p:txBody>
      </p:sp>
      <p:sp>
        <p:nvSpPr>
          <p:cNvPr id="6" name="Slide Number Placeholder 5"/>
          <p:cNvSpPr>
            <a:spLocks noGrp="1"/>
          </p:cNvSpPr>
          <p:nvPr>
            <p:ph type="sldNum" sz="quarter" idx="11"/>
          </p:nvPr>
        </p:nvSpPr>
        <p:spPr/>
        <p:txBody>
          <a:bodyPr/>
          <a:lstStyle/>
          <a:p>
            <a:pPr>
              <a:defRPr/>
            </a:pPr>
            <a:r>
              <a:rPr lang="en-US" dirty="0"/>
              <a:t>Page </a:t>
            </a:r>
            <a:fld id="{704FFAC4-3996-4D6B-82E2-F2983668C980}" type="slidenum">
              <a:rPr lang="en-US"/>
              <a:pPr>
                <a:defRPr/>
              </a:pPr>
              <a:t>13</a:t>
            </a:fld>
            <a:endParaRPr lang="en-US" dirty="0"/>
          </a:p>
        </p:txBody>
      </p:sp>
    </p:spTree>
    <p:extLst>
      <p:ext uri="{BB962C8B-B14F-4D97-AF65-F5344CB8AC3E}">
        <p14:creationId xmlns:p14="http://schemas.microsoft.com/office/powerpoint/2010/main" val="34545382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dirty="0"/>
              <a:t>MSME </a:t>
            </a:r>
            <a:r>
              <a:rPr lang="en-US" dirty="0" smtClean="0"/>
              <a:t>capacity-building </a:t>
            </a:r>
            <a:r>
              <a:rPr lang="en-US" dirty="0"/>
              <a:t>institutions may offer potential</a:t>
            </a:r>
            <a:endParaRPr lang="en-US" dirty="0" smtClean="0"/>
          </a:p>
        </p:txBody>
      </p:sp>
      <p:sp>
        <p:nvSpPr>
          <p:cNvPr id="5123" name="Rectangle 4"/>
          <p:cNvSpPr>
            <a:spLocks noGrp="1" noChangeArrowheads="1"/>
          </p:cNvSpPr>
          <p:nvPr>
            <p:ph type="body" idx="1"/>
          </p:nvPr>
        </p:nvSpPr>
        <p:spPr>
          <a:xfrm>
            <a:off x="457200" y="1295400"/>
            <a:ext cx="8229600" cy="4953000"/>
          </a:xfrm>
        </p:spPr>
        <p:txBody>
          <a:bodyPr/>
          <a:lstStyle/>
          <a:p>
            <a:pPr>
              <a:spcAft>
                <a:spcPts val="600"/>
              </a:spcAft>
            </a:pPr>
            <a:r>
              <a:rPr lang="en-US" sz="2000" dirty="0"/>
              <a:t>ANPME (national agency of SMEs)</a:t>
            </a:r>
          </a:p>
          <a:p>
            <a:pPr marL="512763" indent="-228600">
              <a:buFont typeface="Calibri" panose="020F0502020204030204" pitchFamily="34" charset="0"/>
              <a:buChar char="–"/>
              <a:tabLst>
                <a:tab pos="800100" algn="l"/>
              </a:tabLst>
            </a:pPr>
            <a:r>
              <a:rPr lang="en-US" sz="1400" dirty="0"/>
              <a:t>A government </a:t>
            </a:r>
            <a:r>
              <a:rPr lang="en-US" sz="1400" dirty="0" smtClean="0"/>
              <a:t>agency—may </a:t>
            </a:r>
            <a:r>
              <a:rPr lang="en-US" sz="1400" dirty="0"/>
              <a:t>be the only SME </a:t>
            </a:r>
            <a:r>
              <a:rPr lang="en-US" sz="1400" dirty="0" smtClean="0"/>
              <a:t>capacity-building </a:t>
            </a:r>
            <a:r>
              <a:rPr lang="en-US" sz="1400" dirty="0"/>
              <a:t>organization in the </a:t>
            </a:r>
            <a:r>
              <a:rPr lang="en-US" sz="1400" dirty="0" smtClean="0"/>
              <a:t>country.</a:t>
            </a:r>
            <a:endParaRPr lang="en-US" sz="1400" dirty="0"/>
          </a:p>
          <a:p>
            <a:pPr marL="512763" indent="-228600">
              <a:buFont typeface="Calibri" panose="020F0502020204030204" pitchFamily="34" charset="0"/>
              <a:buChar char="–"/>
              <a:tabLst>
                <a:tab pos="800100" algn="l"/>
              </a:tabLst>
            </a:pPr>
            <a:r>
              <a:rPr lang="en-US" sz="1400" dirty="0"/>
              <a:t>They offer a variety of capacity-building </a:t>
            </a:r>
            <a:r>
              <a:rPr lang="en-US" sz="1400" dirty="0" smtClean="0"/>
              <a:t>services.</a:t>
            </a:r>
            <a:endParaRPr lang="en-US" sz="1400" dirty="0"/>
          </a:p>
          <a:p>
            <a:pPr marL="512763" indent="-228600">
              <a:buFont typeface="Calibri" panose="020F0502020204030204" pitchFamily="34" charset="0"/>
              <a:buChar char="–"/>
              <a:tabLst>
                <a:tab pos="800100" algn="l"/>
              </a:tabLst>
            </a:pPr>
            <a:r>
              <a:rPr lang="en-US" sz="1400" dirty="0"/>
              <a:t>Their newest program focuses primarily on help with proper financial statements and accounting </a:t>
            </a:r>
            <a:r>
              <a:rPr lang="en-US" sz="1400" dirty="0" smtClean="0"/>
              <a:t>practices.</a:t>
            </a:r>
            <a:endParaRPr lang="en-US" sz="1400" dirty="0"/>
          </a:p>
          <a:p>
            <a:pPr marL="512763" indent="-228600">
              <a:buFont typeface="Calibri" panose="020F0502020204030204" pitchFamily="34" charset="0"/>
              <a:buChar char="–"/>
              <a:tabLst>
                <a:tab pos="800100" algn="l"/>
              </a:tabLst>
            </a:pPr>
            <a:r>
              <a:rPr lang="en-US" sz="1400" dirty="0"/>
              <a:t>Relatedly, they help to link selected SMEs to loan </a:t>
            </a:r>
            <a:r>
              <a:rPr lang="en-US" sz="1400" dirty="0" smtClean="0"/>
              <a:t>programs.</a:t>
            </a:r>
            <a:endParaRPr lang="en-US" sz="1400" dirty="0"/>
          </a:p>
          <a:p>
            <a:pPr marL="512763" indent="-228600">
              <a:buFont typeface="Calibri" panose="020F0502020204030204" pitchFamily="34" charset="0"/>
              <a:buChar char="–"/>
              <a:tabLst>
                <a:tab pos="800100" algn="l"/>
              </a:tabLst>
            </a:pPr>
            <a:r>
              <a:rPr lang="en-US" sz="1400" dirty="0"/>
              <a:t>Their size and scope may be relatively </a:t>
            </a:r>
            <a:r>
              <a:rPr lang="en-US" sz="1400" dirty="0" smtClean="0"/>
              <a:t>limited.</a:t>
            </a:r>
            <a:endParaRPr lang="en-US" sz="1400" dirty="0"/>
          </a:p>
          <a:p>
            <a:pPr lvl="2">
              <a:buFont typeface="Calibri" panose="020F0502020204030204" pitchFamily="34" charset="0"/>
              <a:buChar char="–"/>
            </a:pPr>
            <a:r>
              <a:rPr lang="en-US" sz="1400" dirty="0" smtClean="0"/>
              <a:t>For example, one </a:t>
            </a:r>
            <a:r>
              <a:rPr lang="en-US" sz="1400" dirty="0"/>
              <a:t>of their current programs is limited to five SMEs</a:t>
            </a:r>
          </a:p>
          <a:p>
            <a:pPr lvl="2">
              <a:buFont typeface="Calibri" panose="020F0502020204030204" pitchFamily="34" charset="0"/>
              <a:buChar char="–"/>
            </a:pPr>
            <a:r>
              <a:rPr lang="en-US" sz="1400" dirty="0"/>
              <a:t>To qualify, the </a:t>
            </a:r>
            <a:r>
              <a:rPr lang="en-US" sz="1400" dirty="0" smtClean="0"/>
              <a:t>five SMEs </a:t>
            </a:r>
            <a:r>
              <a:rPr lang="en-US" sz="1400" dirty="0"/>
              <a:t>had to be registered for over two years with annual sales of at least 5M </a:t>
            </a:r>
            <a:r>
              <a:rPr lang="en-US" sz="1400" dirty="0" smtClean="0"/>
              <a:t>CFA (Central African Franc).</a:t>
            </a:r>
            <a:endParaRPr lang="en-US" sz="1400" dirty="0"/>
          </a:p>
          <a:p>
            <a:pPr marL="512763" indent="-228600">
              <a:buFont typeface="Calibri" pitchFamily="34" charset="0"/>
              <a:buChar char="–"/>
              <a:tabLst>
                <a:tab pos="800100" algn="l"/>
              </a:tabLst>
            </a:pPr>
            <a:r>
              <a:rPr lang="en-US" sz="1400" dirty="0"/>
              <a:t>The training that they provide more generally to MSMEs/SMEs appears relatively limited, consisting of a brief course that meets on Wednesday evenings for two weeks. </a:t>
            </a:r>
          </a:p>
          <a:p>
            <a:pPr marL="512763" indent="-228600">
              <a:buFont typeface="Calibri" pitchFamily="34" charset="0"/>
              <a:buChar char="–"/>
              <a:tabLst>
                <a:tab pos="800100" algn="l"/>
              </a:tabLst>
            </a:pPr>
            <a:r>
              <a:rPr lang="en-US" sz="1400" dirty="0"/>
              <a:t>They may require co-funding from </a:t>
            </a:r>
            <a:r>
              <a:rPr lang="en-US" sz="1400" dirty="0" smtClean="0"/>
              <a:t>SSD</a:t>
            </a:r>
            <a:r>
              <a:rPr lang="en-US" sz="1400" dirty="0"/>
              <a:t>.</a:t>
            </a:r>
          </a:p>
          <a:p>
            <a:pPr>
              <a:spcAft>
                <a:spcPts val="600"/>
              </a:spcAft>
            </a:pPr>
            <a:r>
              <a:rPr lang="en-US" sz="2000" dirty="0"/>
              <a:t>The IECD training institute from Côte d’Ivoire might be an alternative or complementary partner to ANPME for capacity building in </a:t>
            </a:r>
            <a:r>
              <a:rPr lang="en-US" sz="2000" dirty="0" smtClean="0"/>
              <a:t>Benin.</a:t>
            </a:r>
            <a:endParaRPr lang="en-US" sz="2000" dirty="0"/>
          </a:p>
          <a:p>
            <a:pPr marL="512763" indent="-228600">
              <a:buFont typeface="Calibri" panose="020F0502020204030204" pitchFamily="34" charset="0"/>
              <a:buChar char="–"/>
              <a:tabLst>
                <a:tab pos="857250" algn="l"/>
              </a:tabLst>
            </a:pPr>
            <a:r>
              <a:rPr lang="en-US" sz="1400" dirty="0"/>
              <a:t>IECD may have more experience to offer ANPME in some </a:t>
            </a:r>
            <a:r>
              <a:rPr lang="en-US" sz="1400" dirty="0" smtClean="0"/>
              <a:t>areas.</a:t>
            </a:r>
            <a:endParaRPr lang="en-US" sz="1400" dirty="0"/>
          </a:p>
          <a:p>
            <a:pPr marL="512763" indent="-228600">
              <a:buFont typeface="Calibri" panose="020F0502020204030204" pitchFamily="34" charset="0"/>
              <a:buChar char="–"/>
              <a:tabLst>
                <a:tab pos="857250" algn="l"/>
              </a:tabLst>
            </a:pPr>
            <a:r>
              <a:rPr lang="en-US" sz="1400" dirty="0"/>
              <a:t>For example, if the IECD curriculum is stronger in some areas than the ANPME curriculum, then perhaps SSD could facilitate a partnership of </a:t>
            </a:r>
            <a:r>
              <a:rPr lang="en-US" sz="1400" dirty="0" smtClean="0"/>
              <a:t>curriculum sharing </a:t>
            </a:r>
            <a:r>
              <a:rPr lang="en-US" sz="1400" dirty="0"/>
              <a:t>to strengthen regional capacity and best practices (with a focus </a:t>
            </a:r>
            <a:r>
              <a:rPr lang="en-US" sz="1400" dirty="0" smtClean="0"/>
              <a:t>on SSD-targeted </a:t>
            </a:r>
            <a:r>
              <a:rPr lang="en-US" sz="1400" dirty="0"/>
              <a:t>entrepreneurs/businesses</a:t>
            </a:r>
            <a:r>
              <a:rPr lang="en-US" sz="1400" dirty="0" smtClean="0"/>
              <a:t>).</a:t>
            </a:r>
            <a:endParaRPr lang="en-US" sz="1400" dirty="0"/>
          </a:p>
          <a:p>
            <a:endParaRPr lang="en-US" sz="1400" dirty="0"/>
          </a:p>
          <a:p>
            <a:pPr marL="0" indent="0">
              <a:buNone/>
            </a:pPr>
            <a:endParaRPr lang="en-US" sz="1400" dirty="0"/>
          </a:p>
          <a:p>
            <a:pPr marL="0" indent="0" eaLnBrk="1" hangingPunct="1">
              <a:spcAft>
                <a:spcPct val="20000"/>
              </a:spcAft>
              <a:buNone/>
            </a:pPr>
            <a:endParaRPr lang="en-US" sz="1400" dirty="0" smtClean="0"/>
          </a:p>
          <a:p>
            <a:pPr eaLnBrk="1" hangingPunct="1">
              <a:buFontTx/>
              <a:buNone/>
            </a:pPr>
            <a:endParaRPr lang="en-US" dirty="0" smtClean="0"/>
          </a:p>
        </p:txBody>
      </p:sp>
      <p:sp>
        <p:nvSpPr>
          <p:cNvPr id="4" name="Date Placeholder 3"/>
          <p:cNvSpPr>
            <a:spLocks noGrp="1"/>
          </p:cNvSpPr>
          <p:nvPr>
            <p:ph type="dt" sz="quarter" idx="10"/>
          </p:nvPr>
        </p:nvSpPr>
        <p:spPr/>
        <p:txBody>
          <a:bodyPr/>
          <a:lstStyle/>
          <a:p>
            <a:pPr>
              <a:defRPr/>
            </a:pPr>
            <a:fld id="{9D52B1FE-362E-4110-AD26-5719F5ECA866}" type="datetime1">
              <a:rPr lang="en-US"/>
              <a:pPr>
                <a:defRPr/>
              </a:pPr>
              <a:t>12/4/2018</a:t>
            </a:fld>
            <a:endParaRPr lang="en-US" dirty="0"/>
          </a:p>
        </p:txBody>
      </p:sp>
      <p:sp>
        <p:nvSpPr>
          <p:cNvPr id="6" name="Slide Number Placeholder 5"/>
          <p:cNvSpPr>
            <a:spLocks noGrp="1"/>
          </p:cNvSpPr>
          <p:nvPr>
            <p:ph type="sldNum" sz="quarter" idx="11"/>
          </p:nvPr>
        </p:nvSpPr>
        <p:spPr/>
        <p:txBody>
          <a:bodyPr/>
          <a:lstStyle/>
          <a:p>
            <a:pPr>
              <a:defRPr/>
            </a:pPr>
            <a:r>
              <a:rPr lang="en-US" dirty="0"/>
              <a:t>Page </a:t>
            </a:r>
            <a:fld id="{704FFAC4-3996-4D6B-82E2-F2983668C980}" type="slidenum">
              <a:rPr lang="en-US"/>
              <a:pPr>
                <a:defRPr/>
              </a:pPr>
              <a:t>14</a:t>
            </a:fld>
            <a:endParaRPr lang="en-US" dirty="0"/>
          </a:p>
        </p:txBody>
      </p:sp>
    </p:spTree>
    <p:extLst>
      <p:ext uri="{BB962C8B-B14F-4D97-AF65-F5344CB8AC3E}">
        <p14:creationId xmlns:p14="http://schemas.microsoft.com/office/powerpoint/2010/main" val="6460793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smtClean="0"/>
              <a:t>§5. Guarantee fund sources</a:t>
            </a:r>
            <a:endParaRPr lang="en-GB" sz="5400" dirty="0"/>
          </a:p>
        </p:txBody>
      </p:sp>
      <p:sp>
        <p:nvSpPr>
          <p:cNvPr id="3" name="Date Placeholder 2"/>
          <p:cNvSpPr>
            <a:spLocks noGrp="1"/>
          </p:cNvSpPr>
          <p:nvPr>
            <p:ph type="dt" sz="half" idx="10"/>
          </p:nvPr>
        </p:nvSpPr>
        <p:spPr/>
        <p:txBody>
          <a:bodyPr/>
          <a:lstStyle/>
          <a:p>
            <a:pPr>
              <a:defRPr/>
            </a:pPr>
            <a:fld id="{8E3FB08F-A2A6-422B-B210-874E30125D8D}" type="datetime1">
              <a:rPr lang="en-US" smtClean="0"/>
              <a:pPr>
                <a:defRPr/>
              </a:pPr>
              <a:t>12/4/2018</a:t>
            </a:fld>
            <a:endParaRPr lang="en-US" dirty="0"/>
          </a:p>
        </p:txBody>
      </p:sp>
      <p:sp>
        <p:nvSpPr>
          <p:cNvPr id="4" name="Slide Number Placeholder 3"/>
          <p:cNvSpPr>
            <a:spLocks noGrp="1"/>
          </p:cNvSpPr>
          <p:nvPr>
            <p:ph type="sldNum" sz="quarter" idx="11"/>
          </p:nvPr>
        </p:nvSpPr>
        <p:spPr/>
        <p:txBody>
          <a:bodyPr/>
          <a:lstStyle/>
          <a:p>
            <a:pPr>
              <a:defRPr/>
            </a:pPr>
            <a:r>
              <a:rPr lang="en-US" dirty="0" smtClean="0"/>
              <a:t>Page </a:t>
            </a:r>
            <a:fld id="{3FF18DED-B7A7-4730-A40A-D84F0624A40E}" type="slidenum">
              <a:rPr lang="en-US" smtClean="0"/>
              <a:pPr>
                <a:defRPr/>
              </a:pPr>
              <a:t>15</a:t>
            </a:fld>
            <a:endParaRPr lang="en-US" dirty="0"/>
          </a:p>
        </p:txBody>
      </p:sp>
    </p:spTree>
    <p:extLst>
      <p:ext uri="{BB962C8B-B14F-4D97-AF65-F5344CB8AC3E}">
        <p14:creationId xmlns:p14="http://schemas.microsoft.com/office/powerpoint/2010/main" val="24783765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dirty="0" smtClean="0"/>
              <a:t>Guarantee and load fund agencies </a:t>
            </a:r>
          </a:p>
        </p:txBody>
      </p:sp>
      <p:sp>
        <p:nvSpPr>
          <p:cNvPr id="5123" name="Rectangle 4"/>
          <p:cNvSpPr>
            <a:spLocks noGrp="1" noChangeArrowheads="1"/>
          </p:cNvSpPr>
          <p:nvPr>
            <p:ph type="body" idx="1"/>
          </p:nvPr>
        </p:nvSpPr>
        <p:spPr>
          <a:xfrm>
            <a:off x="457200" y="1066799"/>
            <a:ext cx="8229600" cy="5257801"/>
          </a:xfrm>
        </p:spPr>
        <p:txBody>
          <a:bodyPr/>
          <a:lstStyle/>
          <a:p>
            <a:pPr marL="228600" indent="-228600">
              <a:spcAft>
                <a:spcPts val="600"/>
              </a:spcAft>
              <a:buNone/>
              <a:tabLst>
                <a:tab pos="228600" algn="l"/>
              </a:tabLst>
            </a:pPr>
            <a:r>
              <a:rPr lang="en-US" sz="2000" dirty="0" smtClean="0"/>
              <a:t>FAGACE (African Guarantee and Economic Cooperation Fund)</a:t>
            </a:r>
          </a:p>
          <a:p>
            <a:pPr marL="228600" lvl="1" indent="-228600">
              <a:spcAft>
                <a:spcPts val="300"/>
              </a:spcAft>
            </a:pPr>
            <a:r>
              <a:rPr lang="en-US" sz="1400" dirty="0" smtClean="0"/>
              <a:t>The interview indicated potential for FAGACE and peer institutions to play a potentially crucial role to advance the SSD project’s finance-related goals.</a:t>
            </a:r>
          </a:p>
          <a:p>
            <a:pPr marL="228600" lvl="1" indent="-228600">
              <a:spcAft>
                <a:spcPts val="300"/>
              </a:spcAft>
            </a:pPr>
            <a:r>
              <a:rPr lang="en-US" sz="1400" dirty="0" smtClean="0"/>
              <a:t>Most </a:t>
            </a:r>
            <a:r>
              <a:rPr lang="en-US" sz="1400" dirty="0"/>
              <a:t>of the MFIs indicated they would require loan guarantees in order to participate in a sanitation-related loan program, especially for consumers.</a:t>
            </a:r>
          </a:p>
          <a:p>
            <a:pPr marL="228600" lvl="1" indent="-228600">
              <a:spcAft>
                <a:spcPts val="300"/>
              </a:spcAft>
            </a:pPr>
            <a:r>
              <a:rPr lang="en-US" sz="1400" dirty="0"/>
              <a:t>FAGACE appears to offer the type of loan guarantees that would be required, in flexible and sufficient amounts ($</a:t>
            </a:r>
            <a:r>
              <a:rPr lang="en-US" sz="1400" dirty="0" smtClean="0"/>
              <a:t>0.1M to </a:t>
            </a:r>
            <a:r>
              <a:rPr lang="en-US" sz="1400" dirty="0"/>
              <a:t>$</a:t>
            </a:r>
            <a:r>
              <a:rPr lang="en-US" sz="1400" dirty="0" smtClean="0"/>
              <a:t>2M</a:t>
            </a:r>
            <a:r>
              <a:rPr lang="en-US" sz="1400" dirty="0"/>
              <a:t>), and at a cost of approximately 2.5</a:t>
            </a:r>
            <a:r>
              <a:rPr lang="en-US" sz="1400" dirty="0" smtClean="0"/>
              <a:t>%, </a:t>
            </a:r>
            <a:r>
              <a:rPr lang="en-US" sz="1400" dirty="0"/>
              <a:t>that could be bundled into the interest rate charged to loan clients.</a:t>
            </a:r>
          </a:p>
          <a:p>
            <a:pPr marL="457200" lvl="2" indent="-228600">
              <a:spcAft>
                <a:spcPts val="300"/>
              </a:spcAft>
              <a:buFont typeface="Calibri" panose="020F0502020204030204" pitchFamily="34" charset="0"/>
              <a:buChar char="–"/>
            </a:pPr>
            <a:r>
              <a:rPr lang="en-US" sz="1400" dirty="0" smtClean="0"/>
              <a:t>The </a:t>
            </a:r>
            <a:r>
              <a:rPr lang="en-US" sz="1400" dirty="0"/>
              <a:t>FAGACE representative indicated that a typical project would involve 30% equity (from the entrepreneur), 70% loan (from the </a:t>
            </a:r>
            <a:r>
              <a:rPr lang="en-US" sz="1400" dirty="0" smtClean="0"/>
              <a:t>bank/MFI/NBFI), </a:t>
            </a:r>
            <a:r>
              <a:rPr lang="en-US" sz="1400" dirty="0"/>
              <a:t>and a guarantee by FAGACE of half the bank’s risk (half of the loan amount). FAGACE takes the first losses up to the amount of its guarantee (with recourse to the SME equity/collateral), and then the </a:t>
            </a:r>
            <a:r>
              <a:rPr lang="en-US" sz="1400" dirty="0" smtClean="0"/>
              <a:t>bank (i.e., </a:t>
            </a:r>
            <a:r>
              <a:rPr lang="en-US" sz="1400" dirty="0"/>
              <a:t>the bank is the senior </a:t>
            </a:r>
            <a:r>
              <a:rPr lang="en-US" sz="1400" dirty="0" smtClean="0"/>
              <a:t>creditor—last </a:t>
            </a:r>
            <a:r>
              <a:rPr lang="en-US" sz="1400" dirty="0"/>
              <a:t>to take losses).</a:t>
            </a:r>
          </a:p>
          <a:p>
            <a:pPr marL="457200" lvl="2" indent="-228600">
              <a:spcAft>
                <a:spcPts val="300"/>
              </a:spcAft>
              <a:buFont typeface="Calibri" panose="020F0502020204030204" pitchFamily="34" charset="0"/>
              <a:buChar char="–"/>
            </a:pPr>
            <a:r>
              <a:rPr lang="en-US" sz="1400" dirty="0" smtClean="0"/>
              <a:t>Also</a:t>
            </a:r>
            <a:r>
              <a:rPr lang="en-US" sz="1400" dirty="0"/>
              <a:t>, the eligibility of MFIs/NBFIs to participate in FAGACE guarantee facilities would need to be confirmed. For consumer loans, MFIs have typically expressed a requirement for a cash-guarantee fund. So for consumer-loan related projects, an </a:t>
            </a:r>
            <a:r>
              <a:rPr lang="en-US" sz="1400" dirty="0" smtClean="0"/>
              <a:t>additional financing </a:t>
            </a:r>
            <a:r>
              <a:rPr lang="en-US" sz="1400" dirty="0"/>
              <a:t>party may be required to provide the cash fund (e.g</a:t>
            </a:r>
            <a:r>
              <a:rPr lang="en-US" sz="1400" dirty="0" smtClean="0"/>
              <a:t>., </a:t>
            </a:r>
            <a:r>
              <a:rPr lang="en-US" sz="1400" dirty="0"/>
              <a:t>social investor) with some protection from FAGACE.  </a:t>
            </a:r>
          </a:p>
          <a:p>
            <a:pPr marL="0" indent="0">
              <a:buNone/>
            </a:pPr>
            <a:endParaRPr lang="en-US" sz="1400" dirty="0"/>
          </a:p>
          <a:p>
            <a:pPr marL="0" indent="0">
              <a:buNone/>
            </a:pPr>
            <a:endParaRPr lang="en-US" sz="1400" dirty="0"/>
          </a:p>
          <a:p>
            <a:pPr marL="0" indent="0" eaLnBrk="1" hangingPunct="1">
              <a:spcAft>
                <a:spcPct val="20000"/>
              </a:spcAft>
              <a:buNone/>
            </a:pPr>
            <a:endParaRPr lang="en-US" sz="1400" dirty="0" smtClean="0"/>
          </a:p>
          <a:p>
            <a:pPr eaLnBrk="1" hangingPunct="1">
              <a:buFontTx/>
              <a:buNone/>
            </a:pPr>
            <a:endParaRPr lang="en-US" dirty="0" smtClean="0"/>
          </a:p>
        </p:txBody>
      </p:sp>
      <p:sp>
        <p:nvSpPr>
          <p:cNvPr id="4" name="Date Placeholder 3"/>
          <p:cNvSpPr>
            <a:spLocks noGrp="1"/>
          </p:cNvSpPr>
          <p:nvPr>
            <p:ph type="dt" sz="quarter" idx="10"/>
          </p:nvPr>
        </p:nvSpPr>
        <p:spPr/>
        <p:txBody>
          <a:bodyPr/>
          <a:lstStyle/>
          <a:p>
            <a:pPr>
              <a:defRPr/>
            </a:pPr>
            <a:fld id="{9D52B1FE-362E-4110-AD26-5719F5ECA866}" type="datetime1">
              <a:rPr lang="en-US"/>
              <a:pPr>
                <a:defRPr/>
              </a:pPr>
              <a:t>12/4/2018</a:t>
            </a:fld>
            <a:endParaRPr lang="en-US" dirty="0"/>
          </a:p>
        </p:txBody>
      </p:sp>
      <p:sp>
        <p:nvSpPr>
          <p:cNvPr id="6" name="Slide Number Placeholder 5"/>
          <p:cNvSpPr>
            <a:spLocks noGrp="1"/>
          </p:cNvSpPr>
          <p:nvPr>
            <p:ph type="sldNum" sz="quarter" idx="11"/>
          </p:nvPr>
        </p:nvSpPr>
        <p:spPr/>
        <p:txBody>
          <a:bodyPr/>
          <a:lstStyle/>
          <a:p>
            <a:pPr>
              <a:defRPr/>
            </a:pPr>
            <a:r>
              <a:rPr lang="en-US" dirty="0"/>
              <a:t>Page </a:t>
            </a:r>
            <a:fld id="{704FFAC4-3996-4D6B-82E2-F2983668C980}" type="slidenum">
              <a:rPr lang="en-US"/>
              <a:pPr>
                <a:defRPr/>
              </a:pPr>
              <a:t>16</a:t>
            </a:fld>
            <a:endParaRPr lang="en-US" dirty="0"/>
          </a:p>
        </p:txBody>
      </p:sp>
    </p:spTree>
    <p:extLst>
      <p:ext uri="{BB962C8B-B14F-4D97-AF65-F5344CB8AC3E}">
        <p14:creationId xmlns:p14="http://schemas.microsoft.com/office/powerpoint/2010/main" val="32404567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Guarantee and load fund agencies </a:t>
            </a:r>
            <a:r>
              <a:rPr lang="en-US" dirty="0" smtClean="0"/>
              <a:t>(continued)</a:t>
            </a:r>
            <a:endParaRPr lang="en-US" dirty="0"/>
          </a:p>
        </p:txBody>
      </p:sp>
      <p:sp>
        <p:nvSpPr>
          <p:cNvPr id="3" name="Content Placeholder 2"/>
          <p:cNvSpPr>
            <a:spLocks noGrp="1"/>
          </p:cNvSpPr>
          <p:nvPr>
            <p:ph idx="1"/>
          </p:nvPr>
        </p:nvSpPr>
        <p:spPr/>
        <p:txBody>
          <a:bodyPr/>
          <a:lstStyle/>
          <a:p>
            <a:pPr marL="228600" lvl="1" indent="-228600">
              <a:spcAft>
                <a:spcPts val="300"/>
              </a:spcAft>
            </a:pPr>
            <a:r>
              <a:rPr lang="en-US" sz="1400" dirty="0"/>
              <a:t>The procedure to develop such a facility with FAGACE was outlined and requires a level of coordination among sanitation-sector stakeholders that SSD may be well-positioned to provide.</a:t>
            </a:r>
          </a:p>
          <a:p>
            <a:pPr marL="457200" lvl="2" indent="-228600">
              <a:spcAft>
                <a:spcPts val="300"/>
              </a:spcAft>
              <a:buFont typeface="Calibri" pitchFamily="34" charset="0"/>
              <a:buChar char="–"/>
            </a:pPr>
            <a:r>
              <a:rPr lang="en-US" sz="1400" dirty="0"/>
              <a:t>Specifically, the most notable requirement relates to the formation of an Economic Interest Consortium made up of industry stakeholders as a prerequisite to arrangement of a guarantee facility.  </a:t>
            </a:r>
          </a:p>
          <a:p>
            <a:pPr marL="228600" lvl="1" indent="-228600">
              <a:spcAft>
                <a:spcPts val="300"/>
              </a:spcAft>
            </a:pPr>
            <a:r>
              <a:rPr lang="en-US" sz="1400" dirty="0"/>
              <a:t>The FAGACE official appeared eager to partner with SSD.</a:t>
            </a:r>
          </a:p>
          <a:p>
            <a:pPr marL="457200" lvl="1" indent="-228600">
              <a:spcAft>
                <a:spcPts val="300"/>
              </a:spcAft>
              <a:buFont typeface="Calibri" pitchFamily="34" charset="0"/>
              <a:buChar char="–"/>
            </a:pPr>
            <a:r>
              <a:rPr lang="en-US" sz="1400" dirty="0"/>
              <a:t>Contrasts favorably to the reception given by some other stakeholders, such as ALAFIA and the MFI regulatory agency that emphasized SSD would need to cover their costs.</a:t>
            </a:r>
          </a:p>
          <a:p>
            <a:pPr marL="228600" lvl="1" indent="-228600"/>
            <a:r>
              <a:rPr lang="en-US" sz="1400" dirty="0"/>
              <a:t>Importantly, FAGACE also operates in Côte d’Ivoire. A (potential) regional partner.</a:t>
            </a:r>
          </a:p>
          <a:p>
            <a:endParaRPr lang="en-US" dirty="0"/>
          </a:p>
        </p:txBody>
      </p:sp>
      <p:sp>
        <p:nvSpPr>
          <p:cNvPr id="4" name="Date Placeholder 3"/>
          <p:cNvSpPr>
            <a:spLocks noGrp="1"/>
          </p:cNvSpPr>
          <p:nvPr>
            <p:ph type="dt" sz="half" idx="10"/>
          </p:nvPr>
        </p:nvSpPr>
        <p:spPr/>
        <p:txBody>
          <a:bodyPr/>
          <a:lstStyle/>
          <a:p>
            <a:pPr>
              <a:defRPr/>
            </a:pPr>
            <a:fld id="{8B5B7DCA-C5D0-46A6-BEC9-22E3965612AB}" type="datetime1">
              <a:rPr lang="en-US" smtClean="0"/>
              <a:pPr>
                <a:defRPr/>
              </a:pPr>
              <a:t>12/4/2018</a:t>
            </a:fld>
            <a:endParaRPr lang="en-US" dirty="0"/>
          </a:p>
        </p:txBody>
      </p:sp>
      <p:sp>
        <p:nvSpPr>
          <p:cNvPr id="5" name="Slide Number Placeholder 4"/>
          <p:cNvSpPr>
            <a:spLocks noGrp="1"/>
          </p:cNvSpPr>
          <p:nvPr>
            <p:ph type="sldNum" sz="quarter" idx="11"/>
          </p:nvPr>
        </p:nvSpPr>
        <p:spPr/>
        <p:txBody>
          <a:bodyPr/>
          <a:lstStyle/>
          <a:p>
            <a:pPr>
              <a:defRPr/>
            </a:pPr>
            <a:r>
              <a:rPr lang="en-US" smtClean="0"/>
              <a:t>Page </a:t>
            </a:r>
            <a:fld id="{AFB99C63-4BB9-434E-945D-7793487F213F}" type="slidenum">
              <a:rPr lang="en-US" smtClean="0"/>
              <a:pPr>
                <a:defRPr/>
              </a:pPr>
              <a:t>17</a:t>
            </a:fld>
            <a:endParaRPr lang="en-US" dirty="0"/>
          </a:p>
        </p:txBody>
      </p:sp>
    </p:spTree>
    <p:extLst>
      <p:ext uri="{BB962C8B-B14F-4D97-AF65-F5344CB8AC3E}">
        <p14:creationId xmlns:p14="http://schemas.microsoft.com/office/powerpoint/2010/main" val="28686724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dirty="0" smtClean="0"/>
              <a:t>Guarantee and load fund agencies (continued)</a:t>
            </a:r>
          </a:p>
        </p:txBody>
      </p:sp>
      <p:sp>
        <p:nvSpPr>
          <p:cNvPr id="5123" name="Rectangle 4"/>
          <p:cNvSpPr>
            <a:spLocks noGrp="1" noChangeArrowheads="1"/>
          </p:cNvSpPr>
          <p:nvPr>
            <p:ph type="body" idx="1"/>
          </p:nvPr>
        </p:nvSpPr>
        <p:spPr>
          <a:xfrm>
            <a:off x="457200" y="1295400"/>
            <a:ext cx="8229600" cy="4876800"/>
          </a:xfrm>
        </p:spPr>
        <p:txBody>
          <a:bodyPr/>
          <a:lstStyle/>
          <a:p>
            <a:pPr marL="0" indent="0">
              <a:buNone/>
            </a:pPr>
            <a:r>
              <a:rPr lang="en-US" sz="1800" dirty="0"/>
              <a:t>National Microfinance Fund (FNM</a:t>
            </a:r>
            <a:r>
              <a:rPr lang="en-US" sz="1800" dirty="0" smtClean="0"/>
              <a:t>)</a:t>
            </a:r>
          </a:p>
          <a:p>
            <a:pPr lvl="1">
              <a:spcAft>
                <a:spcPts val="600"/>
              </a:spcAft>
            </a:pPr>
            <a:r>
              <a:rPr lang="en-US" sz="1400" dirty="0" smtClean="0"/>
              <a:t>While, </a:t>
            </a:r>
            <a:r>
              <a:rPr lang="en-US" sz="1400" dirty="0"/>
              <a:t>in </a:t>
            </a:r>
            <a:r>
              <a:rPr lang="en-US" sz="1400" dirty="0" smtClean="0"/>
              <a:t>principle, </a:t>
            </a:r>
            <a:r>
              <a:rPr lang="en-US" sz="1400" dirty="0"/>
              <a:t>they offer lines of credit and guarantee funds that may be of use to the SSD project, the process of partnering with this government agency appears extremely complicated. </a:t>
            </a:r>
          </a:p>
          <a:p>
            <a:pPr lvl="1">
              <a:spcAft>
                <a:spcPts val="600"/>
              </a:spcAft>
            </a:pPr>
            <a:r>
              <a:rPr lang="en-US" sz="1400" dirty="0"/>
              <a:t>Specifically, a formal collaboration between the SSD project and the </a:t>
            </a:r>
            <a:r>
              <a:rPr lang="en-US" sz="1400" dirty="0" smtClean="0"/>
              <a:t>government </a:t>
            </a:r>
            <a:r>
              <a:rPr lang="en-US" sz="1400" dirty="0"/>
              <a:t>of Benin is required as a prerequisite for the FNM to consider partnership. This would need to include:</a:t>
            </a:r>
          </a:p>
          <a:p>
            <a:pPr lvl="2">
              <a:spcAft>
                <a:spcPts val="600"/>
              </a:spcAft>
              <a:buFont typeface="Calibri" panose="020F0502020204030204" pitchFamily="34" charset="0"/>
              <a:buChar char="–"/>
            </a:pPr>
            <a:r>
              <a:rPr lang="en-US" sz="1400" dirty="0"/>
              <a:t>A joint </a:t>
            </a:r>
            <a:r>
              <a:rPr lang="en-US" sz="1400" dirty="0" smtClean="0"/>
              <a:t>policy, with agreement among </a:t>
            </a:r>
            <a:r>
              <a:rPr lang="en-US" sz="1400" dirty="0"/>
              <a:t>three </a:t>
            </a:r>
            <a:r>
              <a:rPr lang="en-US" sz="1400" dirty="0" smtClean="0"/>
              <a:t>ministries</a:t>
            </a:r>
            <a:r>
              <a:rPr lang="en-US" sz="1400" dirty="0"/>
              <a:t>: Health, Environment, and Microfinance.</a:t>
            </a:r>
          </a:p>
          <a:p>
            <a:pPr lvl="1">
              <a:spcAft>
                <a:spcPts val="600"/>
              </a:spcAft>
            </a:pPr>
            <a:r>
              <a:rPr lang="en-US" sz="1400" dirty="0" smtClean="0"/>
              <a:t>FAGACE and other regional agencies likely offer more opportunities </a:t>
            </a:r>
          </a:p>
          <a:p>
            <a:endParaRPr lang="en-US" sz="1400" dirty="0"/>
          </a:p>
          <a:p>
            <a:pPr marL="0" indent="0">
              <a:buNone/>
            </a:pPr>
            <a:endParaRPr lang="en-US" sz="1400" dirty="0"/>
          </a:p>
          <a:p>
            <a:pPr marL="0" indent="0" eaLnBrk="1" hangingPunct="1">
              <a:spcAft>
                <a:spcPct val="20000"/>
              </a:spcAft>
              <a:buNone/>
            </a:pPr>
            <a:endParaRPr lang="en-US" sz="1400" dirty="0" smtClean="0"/>
          </a:p>
          <a:p>
            <a:pPr eaLnBrk="1" hangingPunct="1">
              <a:buFontTx/>
              <a:buNone/>
            </a:pPr>
            <a:endParaRPr lang="en-US" dirty="0" smtClean="0"/>
          </a:p>
        </p:txBody>
      </p:sp>
      <p:sp>
        <p:nvSpPr>
          <p:cNvPr id="4" name="Date Placeholder 3"/>
          <p:cNvSpPr>
            <a:spLocks noGrp="1"/>
          </p:cNvSpPr>
          <p:nvPr>
            <p:ph type="dt" sz="quarter" idx="10"/>
          </p:nvPr>
        </p:nvSpPr>
        <p:spPr/>
        <p:txBody>
          <a:bodyPr/>
          <a:lstStyle/>
          <a:p>
            <a:pPr>
              <a:defRPr/>
            </a:pPr>
            <a:fld id="{9D52B1FE-362E-4110-AD26-5719F5ECA866}" type="datetime1">
              <a:rPr lang="en-US"/>
              <a:pPr>
                <a:defRPr/>
              </a:pPr>
              <a:t>12/4/2018</a:t>
            </a:fld>
            <a:endParaRPr lang="en-US" dirty="0"/>
          </a:p>
        </p:txBody>
      </p:sp>
      <p:sp>
        <p:nvSpPr>
          <p:cNvPr id="6" name="Slide Number Placeholder 5"/>
          <p:cNvSpPr>
            <a:spLocks noGrp="1"/>
          </p:cNvSpPr>
          <p:nvPr>
            <p:ph type="sldNum" sz="quarter" idx="11"/>
          </p:nvPr>
        </p:nvSpPr>
        <p:spPr/>
        <p:txBody>
          <a:bodyPr/>
          <a:lstStyle/>
          <a:p>
            <a:pPr>
              <a:defRPr/>
            </a:pPr>
            <a:r>
              <a:rPr lang="en-US" dirty="0"/>
              <a:t>Page </a:t>
            </a:r>
            <a:fld id="{704FFAC4-3996-4D6B-82E2-F2983668C980}" type="slidenum">
              <a:rPr lang="en-US"/>
              <a:pPr>
                <a:defRPr/>
              </a:pPr>
              <a:t>18</a:t>
            </a:fld>
            <a:endParaRPr lang="en-US" dirty="0"/>
          </a:p>
        </p:txBody>
      </p:sp>
    </p:spTree>
    <p:extLst>
      <p:ext uri="{BB962C8B-B14F-4D97-AF65-F5344CB8AC3E}">
        <p14:creationId xmlns:p14="http://schemas.microsoft.com/office/powerpoint/2010/main" val="4630051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2762"/>
          </a:xfrm>
        </p:spPr>
        <p:txBody>
          <a:bodyPr/>
          <a:lstStyle/>
          <a:p>
            <a:r>
              <a:rPr lang="en-US" sz="5400" b="1" dirty="0" smtClean="0"/>
              <a:t>§6. Microfinance regulator and industry association</a:t>
            </a:r>
            <a:endParaRPr lang="en-GB" sz="5400" dirty="0"/>
          </a:p>
        </p:txBody>
      </p:sp>
      <p:sp>
        <p:nvSpPr>
          <p:cNvPr id="3" name="Date Placeholder 2"/>
          <p:cNvSpPr>
            <a:spLocks noGrp="1"/>
          </p:cNvSpPr>
          <p:nvPr>
            <p:ph type="dt" sz="half" idx="10"/>
          </p:nvPr>
        </p:nvSpPr>
        <p:spPr/>
        <p:txBody>
          <a:bodyPr/>
          <a:lstStyle/>
          <a:p>
            <a:pPr>
              <a:defRPr/>
            </a:pPr>
            <a:fld id="{8E3FB08F-A2A6-422B-B210-874E30125D8D}" type="datetime1">
              <a:rPr lang="en-US" smtClean="0"/>
              <a:pPr>
                <a:defRPr/>
              </a:pPr>
              <a:t>12/4/2018</a:t>
            </a:fld>
            <a:endParaRPr lang="en-US" dirty="0"/>
          </a:p>
        </p:txBody>
      </p:sp>
      <p:sp>
        <p:nvSpPr>
          <p:cNvPr id="4" name="Slide Number Placeholder 3"/>
          <p:cNvSpPr>
            <a:spLocks noGrp="1"/>
          </p:cNvSpPr>
          <p:nvPr>
            <p:ph type="sldNum" sz="quarter" idx="11"/>
          </p:nvPr>
        </p:nvSpPr>
        <p:spPr/>
        <p:txBody>
          <a:bodyPr/>
          <a:lstStyle/>
          <a:p>
            <a:pPr>
              <a:defRPr/>
            </a:pPr>
            <a:r>
              <a:rPr lang="en-US" dirty="0" smtClean="0"/>
              <a:t>Page </a:t>
            </a:r>
            <a:fld id="{3FF18DED-B7A7-4730-A40A-D84F0624A40E}" type="slidenum">
              <a:rPr lang="en-US" smtClean="0"/>
              <a:pPr>
                <a:defRPr/>
              </a:pPr>
              <a:t>19</a:t>
            </a:fld>
            <a:endParaRPr lang="en-US" dirty="0"/>
          </a:p>
        </p:txBody>
      </p:sp>
    </p:spTree>
    <p:extLst>
      <p:ext uri="{BB962C8B-B14F-4D97-AF65-F5344CB8AC3E}">
        <p14:creationId xmlns:p14="http://schemas.microsoft.com/office/powerpoint/2010/main" val="1225607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dirty="0" smtClean="0"/>
              <a:t>Agenda </a:t>
            </a:r>
          </a:p>
        </p:txBody>
      </p:sp>
      <p:sp>
        <p:nvSpPr>
          <p:cNvPr id="5123" name="Rectangle 4"/>
          <p:cNvSpPr>
            <a:spLocks noGrp="1" noChangeArrowheads="1"/>
          </p:cNvSpPr>
          <p:nvPr>
            <p:ph type="body" idx="1"/>
          </p:nvPr>
        </p:nvSpPr>
        <p:spPr>
          <a:xfrm>
            <a:off x="457200" y="1295400"/>
            <a:ext cx="8229600" cy="4876800"/>
          </a:xfrm>
        </p:spPr>
        <p:txBody>
          <a:bodyPr/>
          <a:lstStyle/>
          <a:p>
            <a:pPr marL="342900" indent="-342900">
              <a:spcAft>
                <a:spcPts val="1200"/>
              </a:spcAft>
              <a:buNone/>
              <a:tabLst>
                <a:tab pos="342900" algn="l"/>
              </a:tabLst>
            </a:pPr>
            <a:r>
              <a:rPr lang="en-US" sz="2000" dirty="0" smtClean="0"/>
              <a:t>1.	Purpose </a:t>
            </a:r>
            <a:r>
              <a:rPr lang="en-US" sz="2000" dirty="0"/>
              <a:t>and </a:t>
            </a:r>
            <a:r>
              <a:rPr lang="en-US" sz="2000" dirty="0" smtClean="0"/>
              <a:t>objectives</a:t>
            </a:r>
          </a:p>
          <a:p>
            <a:pPr marL="342900" indent="-342900">
              <a:spcAft>
                <a:spcPts val="1200"/>
              </a:spcAft>
              <a:buNone/>
              <a:tabLst>
                <a:tab pos="342900" algn="l"/>
              </a:tabLst>
            </a:pPr>
            <a:r>
              <a:rPr lang="en-US" sz="2000" dirty="0" smtClean="0"/>
              <a:t>2.	Macroeconomic </a:t>
            </a:r>
            <a:r>
              <a:rPr lang="en-US" sz="2000" dirty="0"/>
              <a:t>and finance industry context</a:t>
            </a:r>
          </a:p>
          <a:p>
            <a:pPr marL="342900" indent="-342900">
              <a:spcAft>
                <a:spcPts val="1200"/>
              </a:spcAft>
              <a:buNone/>
              <a:tabLst>
                <a:tab pos="342900" algn="l"/>
              </a:tabLst>
            </a:pPr>
            <a:r>
              <a:rPr lang="en-US" sz="2000" dirty="0" smtClean="0"/>
              <a:t>3.	Consumer </a:t>
            </a:r>
            <a:r>
              <a:rPr lang="en-US" sz="2000" dirty="0"/>
              <a:t>finance</a:t>
            </a:r>
          </a:p>
          <a:p>
            <a:pPr marL="342900" indent="-342900">
              <a:spcAft>
                <a:spcPts val="1200"/>
              </a:spcAft>
              <a:buNone/>
              <a:tabLst>
                <a:tab pos="342900" algn="l"/>
              </a:tabLst>
            </a:pPr>
            <a:r>
              <a:rPr lang="en-US" sz="2000" dirty="0" smtClean="0"/>
              <a:t>4.	Finance </a:t>
            </a:r>
            <a:r>
              <a:rPr lang="en-US" sz="2000" dirty="0"/>
              <a:t>for entrepreneurs</a:t>
            </a:r>
          </a:p>
          <a:p>
            <a:pPr marL="342900" indent="-342900">
              <a:spcAft>
                <a:spcPts val="1200"/>
              </a:spcAft>
              <a:buNone/>
              <a:tabLst>
                <a:tab pos="342900" algn="l"/>
              </a:tabLst>
            </a:pPr>
            <a:r>
              <a:rPr lang="en-US" sz="2000" dirty="0" smtClean="0"/>
              <a:t>5.	Guarantee </a:t>
            </a:r>
            <a:r>
              <a:rPr lang="en-US" sz="2000" dirty="0"/>
              <a:t>fund sources</a:t>
            </a:r>
          </a:p>
          <a:p>
            <a:pPr marL="342900" indent="-342900">
              <a:spcAft>
                <a:spcPts val="1200"/>
              </a:spcAft>
              <a:buNone/>
              <a:tabLst>
                <a:tab pos="342900" algn="l"/>
              </a:tabLst>
            </a:pPr>
            <a:r>
              <a:rPr lang="en-US" sz="2000" dirty="0" smtClean="0"/>
              <a:t>6.	Microfinance </a:t>
            </a:r>
            <a:r>
              <a:rPr lang="en-US" sz="2000" dirty="0"/>
              <a:t>regulator and industry association</a:t>
            </a:r>
          </a:p>
          <a:p>
            <a:pPr marL="342900" indent="-342900">
              <a:spcAft>
                <a:spcPts val="1200"/>
              </a:spcAft>
              <a:buNone/>
              <a:tabLst>
                <a:tab pos="342900" algn="l"/>
              </a:tabLst>
            </a:pPr>
            <a:r>
              <a:rPr lang="en-US" sz="2000" dirty="0" smtClean="0"/>
              <a:t>7.	Recommendations</a:t>
            </a:r>
            <a:endParaRPr lang="en-US" sz="2000" dirty="0"/>
          </a:p>
          <a:p>
            <a:pPr marL="342900" indent="-342900">
              <a:spcAft>
                <a:spcPts val="1200"/>
              </a:spcAft>
              <a:buNone/>
              <a:tabLst>
                <a:tab pos="342900" algn="l"/>
              </a:tabLst>
            </a:pPr>
            <a:r>
              <a:rPr lang="en-US" sz="2000" dirty="0" smtClean="0"/>
              <a:t>8.	Appendices and acknowledgments</a:t>
            </a:r>
            <a:endParaRPr lang="en-US" sz="2000" dirty="0"/>
          </a:p>
          <a:p>
            <a:pPr eaLnBrk="1" hangingPunct="1">
              <a:spcAft>
                <a:spcPct val="20000"/>
              </a:spcAft>
            </a:pPr>
            <a:endParaRPr lang="en-US" sz="1400" dirty="0" smtClean="0"/>
          </a:p>
          <a:p>
            <a:pPr eaLnBrk="1" hangingPunct="1">
              <a:buFontTx/>
              <a:buNone/>
            </a:pPr>
            <a:endParaRPr lang="en-US" dirty="0" smtClean="0"/>
          </a:p>
        </p:txBody>
      </p:sp>
      <p:sp>
        <p:nvSpPr>
          <p:cNvPr id="4" name="Date Placeholder 3"/>
          <p:cNvSpPr>
            <a:spLocks noGrp="1"/>
          </p:cNvSpPr>
          <p:nvPr>
            <p:ph type="dt" sz="quarter" idx="10"/>
          </p:nvPr>
        </p:nvSpPr>
        <p:spPr/>
        <p:txBody>
          <a:bodyPr/>
          <a:lstStyle/>
          <a:p>
            <a:pPr>
              <a:defRPr/>
            </a:pPr>
            <a:fld id="{9D52B1FE-362E-4110-AD26-5719F5ECA866}" type="datetime1">
              <a:rPr lang="en-US"/>
              <a:pPr>
                <a:defRPr/>
              </a:pPr>
              <a:t>12/4/2018</a:t>
            </a:fld>
            <a:endParaRPr lang="en-US" dirty="0"/>
          </a:p>
        </p:txBody>
      </p:sp>
      <p:sp>
        <p:nvSpPr>
          <p:cNvPr id="6" name="Slide Number Placeholder 5"/>
          <p:cNvSpPr>
            <a:spLocks noGrp="1"/>
          </p:cNvSpPr>
          <p:nvPr>
            <p:ph type="sldNum" sz="quarter" idx="11"/>
          </p:nvPr>
        </p:nvSpPr>
        <p:spPr/>
        <p:txBody>
          <a:bodyPr/>
          <a:lstStyle/>
          <a:p>
            <a:pPr>
              <a:defRPr/>
            </a:pPr>
            <a:r>
              <a:rPr lang="en-US" dirty="0"/>
              <a:t>Page </a:t>
            </a:r>
            <a:fld id="{704FFAC4-3996-4D6B-82E2-F2983668C980}" type="slidenum">
              <a:rPr lang="en-US"/>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dirty="0" smtClean="0"/>
              <a:t>Regulator and MFI industry association </a:t>
            </a:r>
          </a:p>
        </p:txBody>
      </p:sp>
      <p:sp>
        <p:nvSpPr>
          <p:cNvPr id="5123" name="Rectangle 4"/>
          <p:cNvSpPr>
            <a:spLocks noGrp="1" noChangeArrowheads="1"/>
          </p:cNvSpPr>
          <p:nvPr>
            <p:ph type="body" idx="1"/>
          </p:nvPr>
        </p:nvSpPr>
        <p:spPr>
          <a:xfrm>
            <a:off x="457200" y="1295400"/>
            <a:ext cx="8229600" cy="4876800"/>
          </a:xfrm>
        </p:spPr>
        <p:txBody>
          <a:bodyPr/>
          <a:lstStyle/>
          <a:p>
            <a:pPr lvl="1">
              <a:spcAft>
                <a:spcPts val="600"/>
              </a:spcAft>
            </a:pPr>
            <a:r>
              <a:rPr lang="en-US" sz="1400" dirty="0"/>
              <a:t>Most MFIs commented that the sector is effectively regulated.</a:t>
            </a:r>
          </a:p>
          <a:p>
            <a:pPr lvl="1">
              <a:spcAft>
                <a:spcPts val="600"/>
              </a:spcAft>
            </a:pPr>
            <a:r>
              <a:rPr lang="en-US" sz="1400" dirty="0"/>
              <a:t>The regulator is concerned primarily with supervision of the sector, naturally enough.</a:t>
            </a:r>
          </a:p>
          <a:p>
            <a:pPr lvl="1">
              <a:spcAft>
                <a:spcPts val="600"/>
              </a:spcAft>
            </a:pPr>
            <a:r>
              <a:rPr lang="en-US" sz="1400" dirty="0"/>
              <a:t>The MFI industry association is concerned primarily with advocacy for the interests of the MFIs, with the regulator and other relevant parts of the government and political leadership.</a:t>
            </a:r>
          </a:p>
          <a:p>
            <a:pPr marL="857250" lvl="2" indent="-228600">
              <a:spcAft>
                <a:spcPts val="600"/>
              </a:spcAft>
              <a:buFont typeface="Calibri" panose="020F0502020204030204" pitchFamily="34" charset="0"/>
              <a:buChar char="–"/>
            </a:pPr>
            <a:r>
              <a:rPr lang="en-US" sz="1400" dirty="0"/>
              <a:t>Both stressed the need for funding from the SSD </a:t>
            </a:r>
            <a:r>
              <a:rPr lang="en-US" sz="1400" dirty="0" smtClean="0"/>
              <a:t>project </a:t>
            </a:r>
            <a:r>
              <a:rPr lang="en-US" sz="1400" dirty="0"/>
              <a:t>to their agency or </a:t>
            </a:r>
            <a:r>
              <a:rPr lang="en-US" sz="1400" dirty="0" smtClean="0"/>
              <a:t>association </a:t>
            </a:r>
            <a:r>
              <a:rPr lang="en-US" sz="1400" dirty="0"/>
              <a:t>as an essential element of any partnership.</a:t>
            </a:r>
          </a:p>
          <a:p>
            <a:pPr marL="857250" lvl="2" indent="-228600">
              <a:spcAft>
                <a:spcPts val="600"/>
              </a:spcAft>
              <a:buFont typeface="Calibri" panose="020F0502020204030204" pitchFamily="34" charset="0"/>
              <a:buChar char="–"/>
            </a:pPr>
            <a:r>
              <a:rPr lang="en-US" sz="1400" dirty="0"/>
              <a:t>Both were fairly directive in their advice to the SSD project.</a:t>
            </a:r>
          </a:p>
          <a:p>
            <a:pPr marL="857250" lvl="2" indent="-228600">
              <a:spcAft>
                <a:spcPts val="600"/>
              </a:spcAft>
              <a:buFont typeface="Calibri" panose="020F0502020204030204" pitchFamily="34" charset="0"/>
              <a:buChar char="–"/>
            </a:pPr>
            <a:r>
              <a:rPr lang="en-US" sz="1400" dirty="0"/>
              <a:t>Given the influence of these two bodies, if a partnership were to go sour (for example, when greater funding was demanded</a:t>
            </a:r>
            <a:r>
              <a:rPr lang="en-US" sz="1400" dirty="0" smtClean="0"/>
              <a:t>), </a:t>
            </a:r>
            <a:r>
              <a:rPr lang="en-US" sz="1400" dirty="0"/>
              <a:t>then it could put a variety of project activities at risk.</a:t>
            </a:r>
          </a:p>
          <a:p>
            <a:pPr marL="857250" lvl="2" indent="-228600">
              <a:buFont typeface="Calibri" panose="020F0502020204030204" pitchFamily="34" charset="0"/>
              <a:buChar char="–"/>
            </a:pPr>
            <a:r>
              <a:rPr lang="en-US" sz="1400" dirty="0"/>
              <a:t>It may be preferable to keep the regulator and ALAFIA </a:t>
            </a:r>
            <a:r>
              <a:rPr lang="en-US" sz="1400" dirty="0" smtClean="0"/>
              <a:t>(the MFI industry association) politely </a:t>
            </a:r>
            <a:r>
              <a:rPr lang="en-US" sz="1400" dirty="0"/>
              <a:t>informed of project progress (such as with informal meetings every six months) and look to other opportunities for active partnerships (such as FAGACE). Also, informally, their advice can be taken from time to time.</a:t>
            </a:r>
          </a:p>
          <a:p>
            <a:endParaRPr lang="en-US" sz="1400" dirty="0"/>
          </a:p>
          <a:p>
            <a:pPr marL="0" indent="0">
              <a:buNone/>
            </a:pPr>
            <a:endParaRPr lang="en-US" sz="1400" dirty="0"/>
          </a:p>
          <a:p>
            <a:pPr marL="0" indent="0" eaLnBrk="1" hangingPunct="1">
              <a:spcAft>
                <a:spcPct val="20000"/>
              </a:spcAft>
              <a:buNone/>
            </a:pPr>
            <a:endParaRPr lang="en-US" sz="1400" dirty="0" smtClean="0"/>
          </a:p>
          <a:p>
            <a:pPr eaLnBrk="1" hangingPunct="1">
              <a:buFontTx/>
              <a:buNone/>
            </a:pPr>
            <a:endParaRPr lang="en-US" dirty="0" smtClean="0"/>
          </a:p>
        </p:txBody>
      </p:sp>
      <p:sp>
        <p:nvSpPr>
          <p:cNvPr id="4" name="Date Placeholder 3"/>
          <p:cNvSpPr>
            <a:spLocks noGrp="1"/>
          </p:cNvSpPr>
          <p:nvPr>
            <p:ph type="dt" sz="quarter" idx="10"/>
          </p:nvPr>
        </p:nvSpPr>
        <p:spPr/>
        <p:txBody>
          <a:bodyPr/>
          <a:lstStyle/>
          <a:p>
            <a:pPr>
              <a:defRPr/>
            </a:pPr>
            <a:fld id="{9D52B1FE-362E-4110-AD26-5719F5ECA866}" type="datetime1">
              <a:rPr lang="en-US"/>
              <a:pPr>
                <a:defRPr/>
              </a:pPr>
              <a:t>12/4/2018</a:t>
            </a:fld>
            <a:endParaRPr lang="en-US" dirty="0"/>
          </a:p>
        </p:txBody>
      </p:sp>
      <p:sp>
        <p:nvSpPr>
          <p:cNvPr id="6" name="Slide Number Placeholder 5"/>
          <p:cNvSpPr>
            <a:spLocks noGrp="1"/>
          </p:cNvSpPr>
          <p:nvPr>
            <p:ph type="sldNum" sz="quarter" idx="11"/>
          </p:nvPr>
        </p:nvSpPr>
        <p:spPr/>
        <p:txBody>
          <a:bodyPr/>
          <a:lstStyle/>
          <a:p>
            <a:pPr>
              <a:defRPr/>
            </a:pPr>
            <a:r>
              <a:rPr lang="en-US" dirty="0"/>
              <a:t>Page </a:t>
            </a:r>
            <a:fld id="{704FFAC4-3996-4D6B-82E2-F2983668C980}" type="slidenum">
              <a:rPr lang="en-US"/>
              <a:pPr>
                <a:defRPr/>
              </a:pPr>
              <a:t>20</a:t>
            </a:fld>
            <a:endParaRPr lang="en-US" dirty="0"/>
          </a:p>
        </p:txBody>
      </p:sp>
    </p:spTree>
    <p:extLst>
      <p:ext uri="{BB962C8B-B14F-4D97-AF65-F5344CB8AC3E}">
        <p14:creationId xmlns:p14="http://schemas.microsoft.com/office/powerpoint/2010/main" val="12551500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smtClean="0"/>
              <a:t>§7. Recommendations</a:t>
            </a:r>
            <a:endParaRPr lang="en-GB" sz="5400" dirty="0"/>
          </a:p>
        </p:txBody>
      </p:sp>
      <p:sp>
        <p:nvSpPr>
          <p:cNvPr id="3" name="Date Placeholder 2"/>
          <p:cNvSpPr>
            <a:spLocks noGrp="1"/>
          </p:cNvSpPr>
          <p:nvPr>
            <p:ph type="dt" sz="half" idx="10"/>
          </p:nvPr>
        </p:nvSpPr>
        <p:spPr/>
        <p:txBody>
          <a:bodyPr/>
          <a:lstStyle/>
          <a:p>
            <a:pPr>
              <a:defRPr/>
            </a:pPr>
            <a:fld id="{8E3FB08F-A2A6-422B-B210-874E30125D8D}" type="datetime1">
              <a:rPr lang="en-US" smtClean="0"/>
              <a:pPr>
                <a:defRPr/>
              </a:pPr>
              <a:t>12/4/2018</a:t>
            </a:fld>
            <a:endParaRPr lang="en-US" dirty="0"/>
          </a:p>
        </p:txBody>
      </p:sp>
      <p:sp>
        <p:nvSpPr>
          <p:cNvPr id="4" name="Slide Number Placeholder 3"/>
          <p:cNvSpPr>
            <a:spLocks noGrp="1"/>
          </p:cNvSpPr>
          <p:nvPr>
            <p:ph type="sldNum" sz="quarter" idx="11"/>
          </p:nvPr>
        </p:nvSpPr>
        <p:spPr/>
        <p:txBody>
          <a:bodyPr/>
          <a:lstStyle/>
          <a:p>
            <a:pPr>
              <a:defRPr/>
            </a:pPr>
            <a:r>
              <a:rPr lang="en-US" dirty="0" smtClean="0"/>
              <a:t>Page </a:t>
            </a:r>
            <a:fld id="{3FF18DED-B7A7-4730-A40A-D84F0624A40E}" type="slidenum">
              <a:rPr lang="en-US" smtClean="0"/>
              <a:pPr>
                <a:defRPr/>
              </a:pPr>
              <a:t>21</a:t>
            </a:fld>
            <a:endParaRPr lang="en-US" dirty="0"/>
          </a:p>
        </p:txBody>
      </p:sp>
    </p:spTree>
    <p:extLst>
      <p:ext uri="{BB962C8B-B14F-4D97-AF65-F5344CB8AC3E}">
        <p14:creationId xmlns:p14="http://schemas.microsoft.com/office/powerpoint/2010/main" val="4205668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dirty="0" smtClean="0"/>
              <a:t>Recommendations (preliminary impressions)</a:t>
            </a:r>
          </a:p>
        </p:txBody>
      </p:sp>
      <p:sp>
        <p:nvSpPr>
          <p:cNvPr id="5123" name="Rectangle 4"/>
          <p:cNvSpPr>
            <a:spLocks noGrp="1" noChangeArrowheads="1"/>
          </p:cNvSpPr>
          <p:nvPr>
            <p:ph type="body" idx="1"/>
          </p:nvPr>
        </p:nvSpPr>
        <p:spPr>
          <a:xfrm>
            <a:off x="457200" y="1066800"/>
            <a:ext cx="8229600" cy="5181600"/>
          </a:xfrm>
        </p:spPr>
        <p:txBody>
          <a:bodyPr/>
          <a:lstStyle/>
          <a:p>
            <a:pPr marL="285750" lvl="1" indent="-228600">
              <a:spcAft>
                <a:spcPts val="300"/>
              </a:spcAft>
            </a:pPr>
            <a:r>
              <a:rPr lang="en-US" sz="1400" dirty="0" smtClean="0"/>
              <a:t>Consumer finance for sanitation appears to face a demand challenge.</a:t>
            </a:r>
          </a:p>
          <a:p>
            <a:pPr marL="514350" lvl="1" indent="-228600">
              <a:spcAft>
                <a:spcPts val="300"/>
              </a:spcAft>
              <a:buFont typeface="Calibri" panose="020F0502020204030204" pitchFamily="34" charset="0"/>
              <a:buChar char="–"/>
            </a:pPr>
            <a:r>
              <a:rPr lang="en-US" sz="1400" dirty="0" smtClean="0"/>
              <a:t>The MFIs rightly point out that a convincing solution to stimulate demand would be crucial to render partnership worthwhile.</a:t>
            </a:r>
          </a:p>
          <a:p>
            <a:pPr marL="285750" lvl="1" indent="-228600">
              <a:spcAft>
                <a:spcPts val="300"/>
              </a:spcAft>
            </a:pPr>
            <a:r>
              <a:rPr lang="en-US" sz="1400" dirty="0" smtClean="0"/>
              <a:t>Risk is the other issue that confronts consumer finance for sanitation; however, there are signs this could be addressed by partnering with guarantee agencies.</a:t>
            </a:r>
          </a:p>
          <a:p>
            <a:pPr marL="514350" lvl="1" indent="-228600">
              <a:spcAft>
                <a:spcPts val="300"/>
              </a:spcAft>
              <a:buFont typeface="Calibri" panose="020F0502020204030204" pitchFamily="34" charset="0"/>
              <a:buChar char="–"/>
            </a:pPr>
            <a:r>
              <a:rPr lang="en-US" sz="1400" dirty="0"/>
              <a:t>FAGACE partnership could be key to enable productive MFI </a:t>
            </a:r>
            <a:r>
              <a:rPr lang="en-US" sz="1400" dirty="0" smtClean="0"/>
              <a:t>partnerships.</a:t>
            </a:r>
            <a:endParaRPr lang="en-US" sz="1400" dirty="0"/>
          </a:p>
          <a:p>
            <a:pPr marL="285750" lvl="1" indent="-228600">
              <a:spcAft>
                <a:spcPts val="300"/>
              </a:spcAft>
            </a:pPr>
            <a:r>
              <a:rPr lang="en-US" sz="1400" dirty="0" smtClean="0"/>
              <a:t>Among the MFIs interviewed, both FECECAM and PEBCO would be of interest for partnerships. Both appear to have sufficient size and management expertise. They also have experience with NGOs and sanitation. FECECAM is distinguished by its large size, while PEBCO has perhaps the strongest natural interest, given the role of sanitation in its 1990s-era origin story. </a:t>
            </a:r>
          </a:p>
          <a:p>
            <a:endParaRPr lang="en-US" sz="1400" dirty="0"/>
          </a:p>
          <a:p>
            <a:pPr marL="0" indent="0">
              <a:buNone/>
            </a:pPr>
            <a:endParaRPr lang="en-US" sz="1400" dirty="0"/>
          </a:p>
          <a:p>
            <a:pPr marL="0" indent="0" eaLnBrk="1" hangingPunct="1">
              <a:spcAft>
                <a:spcPct val="20000"/>
              </a:spcAft>
              <a:buNone/>
            </a:pPr>
            <a:endParaRPr lang="en-US" sz="1400" dirty="0" smtClean="0"/>
          </a:p>
          <a:p>
            <a:pPr eaLnBrk="1" hangingPunct="1">
              <a:buFontTx/>
              <a:buNone/>
            </a:pPr>
            <a:endParaRPr lang="en-US" dirty="0" smtClean="0"/>
          </a:p>
        </p:txBody>
      </p:sp>
      <p:sp>
        <p:nvSpPr>
          <p:cNvPr id="4" name="Date Placeholder 3"/>
          <p:cNvSpPr>
            <a:spLocks noGrp="1"/>
          </p:cNvSpPr>
          <p:nvPr>
            <p:ph type="dt" sz="quarter" idx="10"/>
          </p:nvPr>
        </p:nvSpPr>
        <p:spPr/>
        <p:txBody>
          <a:bodyPr/>
          <a:lstStyle/>
          <a:p>
            <a:pPr>
              <a:defRPr/>
            </a:pPr>
            <a:fld id="{9D52B1FE-362E-4110-AD26-5719F5ECA866}" type="datetime1">
              <a:rPr lang="en-US"/>
              <a:pPr>
                <a:defRPr/>
              </a:pPr>
              <a:t>12/4/2018</a:t>
            </a:fld>
            <a:endParaRPr lang="en-US" dirty="0"/>
          </a:p>
        </p:txBody>
      </p:sp>
      <p:sp>
        <p:nvSpPr>
          <p:cNvPr id="6" name="Slide Number Placeholder 5"/>
          <p:cNvSpPr>
            <a:spLocks noGrp="1"/>
          </p:cNvSpPr>
          <p:nvPr>
            <p:ph type="sldNum" sz="quarter" idx="11"/>
          </p:nvPr>
        </p:nvSpPr>
        <p:spPr/>
        <p:txBody>
          <a:bodyPr/>
          <a:lstStyle/>
          <a:p>
            <a:pPr>
              <a:defRPr/>
            </a:pPr>
            <a:r>
              <a:rPr lang="en-US" dirty="0"/>
              <a:t>Page </a:t>
            </a:r>
            <a:fld id="{704FFAC4-3996-4D6B-82E2-F2983668C980}" type="slidenum">
              <a:rPr lang="en-US"/>
              <a:pPr>
                <a:defRPr/>
              </a:pPr>
              <a:t>22</a:t>
            </a:fld>
            <a:endParaRPr lang="en-US" dirty="0"/>
          </a:p>
        </p:txBody>
      </p:sp>
    </p:spTree>
    <p:extLst>
      <p:ext uri="{BB962C8B-B14F-4D97-AF65-F5344CB8AC3E}">
        <p14:creationId xmlns:p14="http://schemas.microsoft.com/office/powerpoint/2010/main" val="36438112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(preliminary impressions) (continued) </a:t>
            </a:r>
            <a:endParaRPr lang="en-US" dirty="0"/>
          </a:p>
        </p:txBody>
      </p:sp>
      <p:sp>
        <p:nvSpPr>
          <p:cNvPr id="3" name="Content Placeholder 2"/>
          <p:cNvSpPr>
            <a:spLocks noGrp="1"/>
          </p:cNvSpPr>
          <p:nvPr>
            <p:ph idx="1"/>
          </p:nvPr>
        </p:nvSpPr>
        <p:spPr/>
        <p:txBody>
          <a:bodyPr/>
          <a:lstStyle/>
          <a:p>
            <a:pPr marL="285750" lvl="1" indent="-228600">
              <a:spcAft>
                <a:spcPts val="300"/>
              </a:spcAft>
            </a:pPr>
            <a:endParaRPr lang="en-US" sz="1400" dirty="0" smtClean="0"/>
          </a:p>
          <a:p>
            <a:pPr marL="285750" lvl="1" indent="-228600">
              <a:spcAft>
                <a:spcPts val="300"/>
              </a:spcAft>
            </a:pPr>
            <a:r>
              <a:rPr lang="en-US" sz="1400" dirty="0" smtClean="0"/>
              <a:t>For </a:t>
            </a:r>
            <a:r>
              <a:rPr lang="en-US" sz="1400" dirty="0"/>
              <a:t>SME finance, FINADEV and </a:t>
            </a:r>
            <a:r>
              <a:rPr lang="en-US" sz="1400" dirty="0" err="1"/>
              <a:t>Banque</a:t>
            </a:r>
            <a:r>
              <a:rPr lang="en-US" sz="1400" dirty="0"/>
              <a:t> </a:t>
            </a:r>
            <a:r>
              <a:rPr lang="en-US" sz="1400" dirty="0" err="1"/>
              <a:t>Atlantique</a:t>
            </a:r>
            <a:r>
              <a:rPr lang="en-US" sz="1400" dirty="0"/>
              <a:t> could be important due in part to their ability to issue larger loans. </a:t>
            </a:r>
          </a:p>
          <a:p>
            <a:pPr marL="514350" lvl="1" indent="-228600">
              <a:spcAft>
                <a:spcPts val="300"/>
              </a:spcAft>
              <a:buFont typeface="Calibri" panose="020F0502020204030204" pitchFamily="34" charset="0"/>
              <a:buChar char="–"/>
            </a:pPr>
            <a:r>
              <a:rPr lang="en-US" sz="1400" dirty="0"/>
              <a:t>Over the course of year 2, it would be worthwhile to interview a few more NBFIs and banks since some are more progressive than others with respect to collateral requirements and other policies.</a:t>
            </a:r>
          </a:p>
          <a:p>
            <a:pPr marL="285750" lvl="1" indent="-228600">
              <a:spcAft>
                <a:spcPts val="300"/>
              </a:spcAft>
            </a:pPr>
            <a:r>
              <a:rPr lang="en-US" sz="1400" dirty="0"/>
              <a:t>Consider a twin approach to capacity-building partnerships, to use the local strengths of ANIPME and multifaceted program of IECD.</a:t>
            </a:r>
          </a:p>
          <a:p>
            <a:pPr marL="285750" lvl="1" indent="-228600">
              <a:spcAft>
                <a:spcPts val="300"/>
              </a:spcAft>
            </a:pPr>
            <a:r>
              <a:rPr lang="en-US" sz="1400" dirty="0"/>
              <a:t>Follow-up on FAGACE’s recommendation to meet with BOAD, and generally explore for additional development bank and guarantee fund partners (such as African Guarantee Fund based in Nairobi). </a:t>
            </a:r>
          </a:p>
          <a:p>
            <a:pPr marL="514350" lvl="1" indent="-228600">
              <a:spcAft>
                <a:spcPts val="300"/>
              </a:spcAft>
              <a:buFont typeface="Calibri" panose="020F0502020204030204" pitchFamily="34" charset="0"/>
              <a:buChar char="–"/>
            </a:pPr>
            <a:r>
              <a:rPr lang="en-US" sz="1400" dirty="0"/>
              <a:t>Note that this recommendation also applies to Côte d’Ivoire. The PSI country teams plan to coordinate their follow-up with the agencies mentioned. </a:t>
            </a:r>
          </a:p>
          <a:p>
            <a:endParaRPr lang="en-US" dirty="0"/>
          </a:p>
        </p:txBody>
      </p:sp>
      <p:sp>
        <p:nvSpPr>
          <p:cNvPr id="4" name="Date Placeholder 3"/>
          <p:cNvSpPr>
            <a:spLocks noGrp="1"/>
          </p:cNvSpPr>
          <p:nvPr>
            <p:ph type="dt" sz="half" idx="10"/>
          </p:nvPr>
        </p:nvSpPr>
        <p:spPr/>
        <p:txBody>
          <a:bodyPr/>
          <a:lstStyle/>
          <a:p>
            <a:pPr>
              <a:defRPr/>
            </a:pPr>
            <a:fld id="{8B5B7DCA-C5D0-46A6-BEC9-22E3965612AB}" type="datetime1">
              <a:rPr lang="en-US" smtClean="0"/>
              <a:pPr>
                <a:defRPr/>
              </a:pPr>
              <a:t>12/4/2018</a:t>
            </a:fld>
            <a:endParaRPr lang="en-US" dirty="0"/>
          </a:p>
        </p:txBody>
      </p:sp>
      <p:sp>
        <p:nvSpPr>
          <p:cNvPr id="5" name="Slide Number Placeholder 4"/>
          <p:cNvSpPr>
            <a:spLocks noGrp="1"/>
          </p:cNvSpPr>
          <p:nvPr>
            <p:ph type="sldNum" sz="quarter" idx="11"/>
          </p:nvPr>
        </p:nvSpPr>
        <p:spPr/>
        <p:txBody>
          <a:bodyPr/>
          <a:lstStyle/>
          <a:p>
            <a:pPr>
              <a:defRPr/>
            </a:pPr>
            <a:r>
              <a:rPr lang="en-US" smtClean="0"/>
              <a:t>Page </a:t>
            </a:r>
            <a:fld id="{AFB99C63-4BB9-434E-945D-7793487F213F}" type="slidenum">
              <a:rPr lang="en-US" smtClean="0"/>
              <a:pPr>
                <a:defRPr/>
              </a:pPr>
              <a:t>23</a:t>
            </a:fld>
            <a:endParaRPr lang="en-US" dirty="0"/>
          </a:p>
        </p:txBody>
      </p:sp>
    </p:spTree>
    <p:extLst>
      <p:ext uri="{BB962C8B-B14F-4D97-AF65-F5344CB8AC3E}">
        <p14:creationId xmlns:p14="http://schemas.microsoft.com/office/powerpoint/2010/main" val="42173195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962"/>
          </a:xfrm>
        </p:spPr>
        <p:txBody>
          <a:bodyPr/>
          <a:lstStyle/>
          <a:p>
            <a:r>
              <a:rPr lang="en-US" sz="4400" b="1" dirty="0" smtClean="0"/>
              <a:t>§8. Appendices an acknowledgements</a:t>
            </a:r>
            <a:endParaRPr lang="en-GB" sz="4400" dirty="0"/>
          </a:p>
        </p:txBody>
      </p:sp>
      <p:sp>
        <p:nvSpPr>
          <p:cNvPr id="3" name="Date Placeholder 2"/>
          <p:cNvSpPr>
            <a:spLocks noGrp="1"/>
          </p:cNvSpPr>
          <p:nvPr>
            <p:ph type="dt" sz="half" idx="10"/>
          </p:nvPr>
        </p:nvSpPr>
        <p:spPr/>
        <p:txBody>
          <a:bodyPr/>
          <a:lstStyle/>
          <a:p>
            <a:pPr>
              <a:defRPr/>
            </a:pPr>
            <a:fld id="{8E3FB08F-A2A6-422B-B210-874E30125D8D}" type="datetime1">
              <a:rPr lang="en-US" smtClean="0"/>
              <a:pPr>
                <a:defRPr/>
              </a:pPr>
              <a:t>12/4/2018</a:t>
            </a:fld>
            <a:endParaRPr lang="en-US" dirty="0"/>
          </a:p>
        </p:txBody>
      </p:sp>
      <p:sp>
        <p:nvSpPr>
          <p:cNvPr id="4" name="Slide Number Placeholder 3"/>
          <p:cNvSpPr>
            <a:spLocks noGrp="1"/>
          </p:cNvSpPr>
          <p:nvPr>
            <p:ph type="sldNum" sz="quarter" idx="11"/>
          </p:nvPr>
        </p:nvSpPr>
        <p:spPr/>
        <p:txBody>
          <a:bodyPr/>
          <a:lstStyle/>
          <a:p>
            <a:pPr>
              <a:defRPr/>
            </a:pPr>
            <a:r>
              <a:rPr lang="en-US" dirty="0" smtClean="0"/>
              <a:t>Page </a:t>
            </a:r>
            <a:fld id="{3FF18DED-B7A7-4730-A40A-D84F0624A40E}" type="slidenum">
              <a:rPr lang="en-US" smtClean="0"/>
              <a:pPr>
                <a:defRPr/>
              </a:pPr>
              <a:t>24</a:t>
            </a:fld>
            <a:endParaRPr lang="en-US" dirty="0"/>
          </a:p>
        </p:txBody>
      </p:sp>
    </p:spTree>
    <p:extLst>
      <p:ext uri="{BB962C8B-B14F-4D97-AF65-F5344CB8AC3E}">
        <p14:creationId xmlns:p14="http://schemas.microsoft.com/office/powerpoint/2010/main" val="30717126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dirty="0" smtClean="0"/>
              <a:t>Appendices and acknowledgments</a:t>
            </a:r>
          </a:p>
        </p:txBody>
      </p:sp>
      <p:sp>
        <p:nvSpPr>
          <p:cNvPr id="5123" name="Rectangle 4"/>
          <p:cNvSpPr>
            <a:spLocks noGrp="1" noChangeArrowheads="1"/>
          </p:cNvSpPr>
          <p:nvPr>
            <p:ph type="body" idx="1"/>
          </p:nvPr>
        </p:nvSpPr>
        <p:spPr>
          <a:xfrm>
            <a:off x="457200" y="1295400"/>
            <a:ext cx="8229600" cy="4876800"/>
          </a:xfrm>
        </p:spPr>
        <p:txBody>
          <a:bodyPr/>
          <a:lstStyle/>
          <a:p>
            <a:pPr lvl="1">
              <a:spcAft>
                <a:spcPts val="1200"/>
              </a:spcAft>
            </a:pPr>
            <a:r>
              <a:rPr lang="en-US" sz="1400" dirty="0"/>
              <a:t>The analysis in this presentation is based upon review of the detailed interview summaries from PSI. The interested reader is referred to these summaries for reference </a:t>
            </a:r>
            <a:r>
              <a:rPr lang="en-US" sz="1400" dirty="0" smtClean="0"/>
              <a:t>(on </a:t>
            </a:r>
            <a:r>
              <a:rPr lang="en-US" sz="1400" dirty="0"/>
              <a:t>file with PSI).</a:t>
            </a:r>
          </a:p>
          <a:p>
            <a:pPr lvl="1">
              <a:spcAft>
                <a:spcPts val="1200"/>
              </a:spcAft>
            </a:pPr>
            <a:r>
              <a:rPr lang="en-US" sz="1400" dirty="0"/>
              <a:t>Grateful </a:t>
            </a:r>
            <a:r>
              <a:rPr lang="en-US" sz="1400" dirty="0" smtClean="0"/>
              <a:t>acknowledgments </a:t>
            </a:r>
            <a:r>
              <a:rPr lang="en-US" sz="1400" dirty="0"/>
              <a:t>to the PSI interview team, who also provided useful comments and suggestions on this analysis:</a:t>
            </a:r>
          </a:p>
          <a:p>
            <a:pPr lvl="2">
              <a:spcAft>
                <a:spcPts val="1200"/>
              </a:spcAft>
              <a:buFont typeface="Calibri" panose="020F0502020204030204" pitchFamily="34" charset="0"/>
              <a:buChar char="–"/>
            </a:pPr>
            <a:r>
              <a:rPr lang="en-US" sz="1400" dirty="0"/>
              <a:t>Bernard Elegbe</a:t>
            </a:r>
          </a:p>
          <a:p>
            <a:pPr lvl="2">
              <a:spcAft>
                <a:spcPts val="1200"/>
              </a:spcAft>
              <a:buFont typeface="Calibri" panose="020F0502020204030204" pitchFamily="34" charset="0"/>
              <a:buChar char="–"/>
            </a:pPr>
            <a:r>
              <a:rPr lang="en-US" sz="1400" dirty="0"/>
              <a:t>Carolle Akotondji</a:t>
            </a:r>
          </a:p>
          <a:p>
            <a:pPr lvl="2">
              <a:spcAft>
                <a:spcPts val="1200"/>
              </a:spcAft>
              <a:buFont typeface="Calibri" panose="020F0502020204030204" pitchFamily="34" charset="0"/>
              <a:buChar char="–"/>
            </a:pPr>
            <a:r>
              <a:rPr lang="en-US" sz="1400" dirty="0" err="1"/>
              <a:t>Stephene</a:t>
            </a:r>
            <a:r>
              <a:rPr lang="en-US" sz="1400" dirty="0"/>
              <a:t> </a:t>
            </a:r>
            <a:r>
              <a:rPr lang="en-US" sz="1400" dirty="0" err="1" smtClean="0"/>
              <a:t>Quenum</a:t>
            </a:r>
            <a:endParaRPr lang="en-US" sz="1400" dirty="0"/>
          </a:p>
          <a:p>
            <a:pPr lvl="2">
              <a:buFont typeface="Calibri" panose="020F0502020204030204" pitchFamily="34" charset="0"/>
              <a:buChar char="–"/>
            </a:pPr>
            <a:r>
              <a:rPr lang="en-US" sz="1400" dirty="0"/>
              <a:t>Olivier Gnankpa</a:t>
            </a:r>
          </a:p>
          <a:p>
            <a:endParaRPr lang="en-US" sz="1400" dirty="0"/>
          </a:p>
          <a:p>
            <a:pPr marL="0" indent="0">
              <a:buNone/>
            </a:pPr>
            <a:endParaRPr lang="en-US" sz="1400" dirty="0"/>
          </a:p>
          <a:p>
            <a:pPr marL="0" indent="0" eaLnBrk="1" hangingPunct="1">
              <a:spcAft>
                <a:spcPct val="20000"/>
              </a:spcAft>
              <a:buNone/>
            </a:pPr>
            <a:endParaRPr lang="en-US" sz="1400" dirty="0" smtClean="0"/>
          </a:p>
          <a:p>
            <a:pPr eaLnBrk="1" hangingPunct="1">
              <a:buFontTx/>
              <a:buNone/>
            </a:pPr>
            <a:endParaRPr lang="en-US" dirty="0" smtClean="0"/>
          </a:p>
        </p:txBody>
      </p:sp>
      <p:sp>
        <p:nvSpPr>
          <p:cNvPr id="4" name="Date Placeholder 3"/>
          <p:cNvSpPr>
            <a:spLocks noGrp="1"/>
          </p:cNvSpPr>
          <p:nvPr>
            <p:ph type="dt" sz="quarter" idx="10"/>
          </p:nvPr>
        </p:nvSpPr>
        <p:spPr/>
        <p:txBody>
          <a:bodyPr/>
          <a:lstStyle/>
          <a:p>
            <a:pPr>
              <a:defRPr/>
            </a:pPr>
            <a:fld id="{9D52B1FE-362E-4110-AD26-5719F5ECA866}" type="datetime1">
              <a:rPr lang="en-US"/>
              <a:pPr>
                <a:defRPr/>
              </a:pPr>
              <a:t>12/4/2018</a:t>
            </a:fld>
            <a:endParaRPr lang="en-US" dirty="0"/>
          </a:p>
        </p:txBody>
      </p:sp>
      <p:sp>
        <p:nvSpPr>
          <p:cNvPr id="6" name="Slide Number Placeholder 5"/>
          <p:cNvSpPr>
            <a:spLocks noGrp="1"/>
          </p:cNvSpPr>
          <p:nvPr>
            <p:ph type="sldNum" sz="quarter" idx="11"/>
          </p:nvPr>
        </p:nvSpPr>
        <p:spPr/>
        <p:txBody>
          <a:bodyPr/>
          <a:lstStyle/>
          <a:p>
            <a:pPr>
              <a:defRPr/>
            </a:pPr>
            <a:r>
              <a:rPr lang="en-US" dirty="0"/>
              <a:t>Page </a:t>
            </a:r>
            <a:fld id="{704FFAC4-3996-4D6B-82E2-F2983668C980}" type="slidenum">
              <a:rPr lang="en-US"/>
              <a:pPr>
                <a:defRPr/>
              </a:pPr>
              <a:t>25</a:t>
            </a:fld>
            <a:endParaRPr lang="en-US" dirty="0"/>
          </a:p>
        </p:txBody>
      </p:sp>
    </p:spTree>
    <p:extLst>
      <p:ext uri="{BB962C8B-B14F-4D97-AF65-F5344CB8AC3E}">
        <p14:creationId xmlns:p14="http://schemas.microsoft.com/office/powerpoint/2010/main" val="7552945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dirty="0" smtClean="0"/>
              <a:t>Purpose and Objective </a:t>
            </a:r>
          </a:p>
        </p:txBody>
      </p:sp>
      <p:sp>
        <p:nvSpPr>
          <p:cNvPr id="5123" name="Rectangle 4"/>
          <p:cNvSpPr>
            <a:spLocks noGrp="1" noChangeArrowheads="1"/>
          </p:cNvSpPr>
          <p:nvPr>
            <p:ph type="body" idx="1"/>
          </p:nvPr>
        </p:nvSpPr>
        <p:spPr>
          <a:xfrm>
            <a:off x="457200" y="990600"/>
            <a:ext cx="8229600" cy="4876800"/>
          </a:xfrm>
        </p:spPr>
        <p:txBody>
          <a:bodyPr/>
          <a:lstStyle/>
          <a:p>
            <a:pPr marL="0" indent="0" eaLnBrk="1" hangingPunct="1">
              <a:spcAft>
                <a:spcPct val="20000"/>
              </a:spcAft>
              <a:buNone/>
            </a:pPr>
            <a:r>
              <a:rPr lang="en-US" sz="2000" dirty="0" smtClean="0"/>
              <a:t>Purpose</a:t>
            </a:r>
          </a:p>
          <a:p>
            <a:pPr eaLnBrk="1" hangingPunct="1">
              <a:spcAft>
                <a:spcPct val="20000"/>
              </a:spcAft>
            </a:pPr>
            <a:r>
              <a:rPr lang="en-US" sz="1400" dirty="0"/>
              <a:t>Gain an understanding of the role of finance organizations in the </a:t>
            </a:r>
            <a:r>
              <a:rPr lang="en-US" sz="1400" dirty="0" smtClean="0"/>
              <a:t>project </a:t>
            </a:r>
            <a:r>
              <a:rPr lang="en-US" sz="1400" dirty="0"/>
              <a:t>settings, their </a:t>
            </a:r>
            <a:r>
              <a:rPr lang="en-US" sz="1400" dirty="0" smtClean="0"/>
              <a:t>operations, </a:t>
            </a:r>
            <a:r>
              <a:rPr lang="en-US" sz="1400" dirty="0"/>
              <a:t>and their actual and potential involvement with sanitation-related products. Finance </a:t>
            </a:r>
            <a:r>
              <a:rPr lang="en-US" sz="1400" dirty="0" smtClean="0"/>
              <a:t>organizations </a:t>
            </a:r>
            <a:r>
              <a:rPr lang="en-US" sz="1400" dirty="0"/>
              <a:t>include </a:t>
            </a:r>
            <a:r>
              <a:rPr lang="en-US" sz="1400" dirty="0" smtClean="0"/>
              <a:t>microfinance institutions (MFIs), </a:t>
            </a:r>
            <a:r>
              <a:rPr lang="en-US" sz="1400" dirty="0"/>
              <a:t>b</a:t>
            </a:r>
            <a:r>
              <a:rPr lang="en-US" sz="1400" dirty="0" smtClean="0"/>
              <a:t>anks</a:t>
            </a:r>
            <a:r>
              <a:rPr lang="en-US" sz="1400" dirty="0"/>
              <a:t>, </a:t>
            </a:r>
            <a:r>
              <a:rPr lang="en-US" sz="1400" dirty="0" smtClean="0"/>
              <a:t>savings and lending </a:t>
            </a:r>
            <a:r>
              <a:rPr lang="en-US" sz="1400" dirty="0"/>
              <a:t>g</a:t>
            </a:r>
            <a:r>
              <a:rPr lang="en-US" sz="1400" dirty="0" smtClean="0"/>
              <a:t>roups</a:t>
            </a:r>
            <a:r>
              <a:rPr lang="en-US" sz="1400" dirty="0"/>
              <a:t>, </a:t>
            </a:r>
            <a:r>
              <a:rPr lang="en-US" sz="1400" dirty="0" smtClean="0"/>
              <a:t>cooperatives</a:t>
            </a:r>
            <a:r>
              <a:rPr lang="en-US" sz="1400" dirty="0"/>
              <a:t>, and other organizations—potentially informal—offering finance to individuals or </a:t>
            </a:r>
            <a:r>
              <a:rPr lang="en-US" sz="1400" dirty="0" smtClean="0"/>
              <a:t>businesses.</a:t>
            </a:r>
            <a:endParaRPr lang="fr-FR" sz="1400" dirty="0"/>
          </a:p>
          <a:p>
            <a:pPr marL="0" indent="0" eaLnBrk="1" hangingPunct="1">
              <a:spcAft>
                <a:spcPct val="20000"/>
              </a:spcAft>
              <a:buNone/>
            </a:pPr>
            <a:r>
              <a:rPr lang="en-US" sz="2000" dirty="0" smtClean="0"/>
              <a:t>Objectives </a:t>
            </a:r>
          </a:p>
          <a:p>
            <a:pPr lvl="0"/>
            <a:r>
              <a:rPr lang="en-US" sz="1400" dirty="0"/>
              <a:t>Understand finance organization business models and current loan options, with a particular focus on financing for low-income consumers (both men </a:t>
            </a:r>
            <a:r>
              <a:rPr lang="en-US" sz="1400" dirty="0" smtClean="0"/>
              <a:t>and women</a:t>
            </a:r>
            <a:r>
              <a:rPr lang="en-US" sz="1400" dirty="0"/>
              <a:t>), and </a:t>
            </a:r>
            <a:r>
              <a:rPr lang="en-US" sz="1400" dirty="0" smtClean="0"/>
              <a:t>small and medium-size enterprises (SMEs).</a:t>
            </a:r>
            <a:endParaRPr lang="fr-FR" sz="1400" dirty="0"/>
          </a:p>
          <a:p>
            <a:pPr lvl="0"/>
            <a:r>
              <a:rPr lang="en-US" sz="1400" dirty="0"/>
              <a:t>Identify and describe the structure of consumer-focused loans, </a:t>
            </a:r>
            <a:r>
              <a:rPr lang="en-US" sz="1400" dirty="0" smtClean="0"/>
              <a:t>specifically </a:t>
            </a:r>
            <a:r>
              <a:rPr lang="en-US" sz="1400" dirty="0"/>
              <a:t>consumption loans.</a:t>
            </a:r>
            <a:endParaRPr lang="fr-FR" sz="1400" dirty="0"/>
          </a:p>
          <a:p>
            <a:pPr lvl="0"/>
            <a:r>
              <a:rPr lang="en-US" sz="1400" dirty="0"/>
              <a:t>Obtain insights into motivations and barriers to adding loan products to existing portfolios.</a:t>
            </a:r>
            <a:endParaRPr lang="fr-FR" sz="1400" dirty="0"/>
          </a:p>
          <a:p>
            <a:pPr lvl="0"/>
            <a:r>
              <a:rPr lang="en-US" sz="1400" dirty="0"/>
              <a:t>Identify potential financing partners with whom to pilot </a:t>
            </a:r>
            <a:r>
              <a:rPr lang="en-US" sz="1400" dirty="0" smtClean="0"/>
              <a:t>consumer </a:t>
            </a:r>
            <a:r>
              <a:rPr lang="en-US" sz="1400" dirty="0"/>
              <a:t>and supply-side sanitation and </a:t>
            </a:r>
            <a:r>
              <a:rPr lang="en-US" sz="1400" dirty="0" smtClean="0"/>
              <a:t>FSM (fecal sludge management) </a:t>
            </a:r>
            <a:r>
              <a:rPr lang="en-US" sz="1400" dirty="0"/>
              <a:t>loans.</a:t>
            </a:r>
            <a:endParaRPr lang="fr-FR" sz="1400" dirty="0"/>
          </a:p>
          <a:p>
            <a:pPr lvl="0"/>
            <a:r>
              <a:rPr lang="en-US" sz="1400" dirty="0"/>
              <a:t>Understand the financing context, based on gender, with regard to roles, knowledge and beliefs, access to assets, legal </a:t>
            </a:r>
            <a:r>
              <a:rPr lang="en-US" sz="1400" dirty="0" smtClean="0"/>
              <a:t>rights, status </a:t>
            </a:r>
            <a:r>
              <a:rPr lang="en-US" sz="1400" dirty="0"/>
              <a:t>and </a:t>
            </a:r>
            <a:r>
              <a:rPr lang="en-US" sz="1400" dirty="0" smtClean="0"/>
              <a:t>power, </a:t>
            </a:r>
            <a:r>
              <a:rPr lang="en-US" sz="1400" dirty="0"/>
              <a:t>and decision-making.</a:t>
            </a:r>
            <a:endParaRPr lang="fr-FR" sz="1400" dirty="0"/>
          </a:p>
          <a:p>
            <a:pPr marL="0" indent="0" eaLnBrk="1" hangingPunct="1">
              <a:spcAft>
                <a:spcPct val="20000"/>
              </a:spcAft>
              <a:buNone/>
            </a:pPr>
            <a:endParaRPr lang="en-US" sz="1400" dirty="0" smtClean="0"/>
          </a:p>
          <a:p>
            <a:pPr eaLnBrk="1" hangingPunct="1">
              <a:buFontTx/>
              <a:buNone/>
            </a:pPr>
            <a:endParaRPr lang="en-US" dirty="0" smtClean="0"/>
          </a:p>
        </p:txBody>
      </p:sp>
      <p:sp>
        <p:nvSpPr>
          <p:cNvPr id="4" name="Date Placeholder 3"/>
          <p:cNvSpPr>
            <a:spLocks noGrp="1"/>
          </p:cNvSpPr>
          <p:nvPr>
            <p:ph type="dt" sz="quarter" idx="10"/>
          </p:nvPr>
        </p:nvSpPr>
        <p:spPr/>
        <p:txBody>
          <a:bodyPr/>
          <a:lstStyle/>
          <a:p>
            <a:pPr>
              <a:defRPr/>
            </a:pPr>
            <a:fld id="{9D52B1FE-362E-4110-AD26-5719F5ECA866}" type="datetime1">
              <a:rPr lang="en-US"/>
              <a:pPr>
                <a:defRPr/>
              </a:pPr>
              <a:t>12/4/2018</a:t>
            </a:fld>
            <a:endParaRPr lang="en-US" dirty="0"/>
          </a:p>
        </p:txBody>
      </p:sp>
      <p:sp>
        <p:nvSpPr>
          <p:cNvPr id="6" name="Slide Number Placeholder 5"/>
          <p:cNvSpPr>
            <a:spLocks noGrp="1"/>
          </p:cNvSpPr>
          <p:nvPr>
            <p:ph type="sldNum" sz="quarter" idx="11"/>
          </p:nvPr>
        </p:nvSpPr>
        <p:spPr/>
        <p:txBody>
          <a:bodyPr/>
          <a:lstStyle/>
          <a:p>
            <a:pPr>
              <a:defRPr/>
            </a:pPr>
            <a:r>
              <a:rPr lang="en-US" dirty="0"/>
              <a:t>Page </a:t>
            </a:r>
            <a:fld id="{704FFAC4-3996-4D6B-82E2-F2983668C980}" type="slidenum">
              <a:rPr lang="en-US"/>
              <a:pPr>
                <a:defRPr/>
              </a:pPr>
              <a:t>3</a:t>
            </a:fld>
            <a:endParaRPr lang="en-US" dirty="0"/>
          </a:p>
        </p:txBody>
      </p:sp>
    </p:spTree>
    <p:extLst>
      <p:ext uri="{BB962C8B-B14F-4D97-AF65-F5344CB8AC3E}">
        <p14:creationId xmlns:p14="http://schemas.microsoft.com/office/powerpoint/2010/main" val="9443598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lstStyle/>
          <a:p>
            <a:r>
              <a:rPr lang="en-US" sz="5400" b="1" dirty="0" smtClean="0"/>
              <a:t>§2. Macroeconomic </a:t>
            </a:r>
            <a:r>
              <a:rPr lang="en-US" sz="5400" b="1" dirty="0"/>
              <a:t>and </a:t>
            </a:r>
            <a:r>
              <a:rPr lang="en-US" sz="5400" b="1" dirty="0" smtClean="0"/>
              <a:t>finance industry context </a:t>
            </a:r>
            <a:endParaRPr lang="en-GB" sz="5400" b="1" dirty="0"/>
          </a:p>
        </p:txBody>
      </p:sp>
      <p:sp>
        <p:nvSpPr>
          <p:cNvPr id="3" name="Date Placeholder 2"/>
          <p:cNvSpPr>
            <a:spLocks noGrp="1"/>
          </p:cNvSpPr>
          <p:nvPr>
            <p:ph type="dt" sz="half" idx="10"/>
          </p:nvPr>
        </p:nvSpPr>
        <p:spPr/>
        <p:txBody>
          <a:bodyPr/>
          <a:lstStyle/>
          <a:p>
            <a:pPr>
              <a:defRPr/>
            </a:pPr>
            <a:fld id="{8E3FB08F-A2A6-422B-B210-874E30125D8D}" type="datetime1">
              <a:rPr lang="en-US" smtClean="0"/>
              <a:pPr>
                <a:defRPr/>
              </a:pPr>
              <a:t>12/4/2018</a:t>
            </a:fld>
            <a:endParaRPr lang="en-US" dirty="0"/>
          </a:p>
        </p:txBody>
      </p:sp>
      <p:sp>
        <p:nvSpPr>
          <p:cNvPr id="4" name="Slide Number Placeholder 3"/>
          <p:cNvSpPr>
            <a:spLocks noGrp="1"/>
          </p:cNvSpPr>
          <p:nvPr>
            <p:ph type="sldNum" sz="quarter" idx="11"/>
          </p:nvPr>
        </p:nvSpPr>
        <p:spPr/>
        <p:txBody>
          <a:bodyPr/>
          <a:lstStyle/>
          <a:p>
            <a:pPr>
              <a:defRPr/>
            </a:pPr>
            <a:r>
              <a:rPr lang="en-US" dirty="0" smtClean="0"/>
              <a:t>Page </a:t>
            </a:r>
            <a:fld id="{3FF18DED-B7A7-4730-A40A-D84F0624A40E}" type="slidenum">
              <a:rPr lang="en-US" smtClean="0"/>
              <a:pPr>
                <a:defRPr/>
              </a:pPr>
              <a:t>4</a:t>
            </a:fld>
            <a:endParaRPr lang="en-US" dirty="0"/>
          </a:p>
        </p:txBody>
      </p:sp>
    </p:spTree>
    <p:extLst>
      <p:ext uri="{BB962C8B-B14F-4D97-AF65-F5344CB8AC3E}">
        <p14:creationId xmlns:p14="http://schemas.microsoft.com/office/powerpoint/2010/main" val="2719222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dirty="0" smtClean="0"/>
              <a:t>Macroeconomic environment </a:t>
            </a:r>
          </a:p>
        </p:txBody>
      </p:sp>
      <p:sp>
        <p:nvSpPr>
          <p:cNvPr id="5123" name="Rectangle 4"/>
          <p:cNvSpPr>
            <a:spLocks noGrp="1" noChangeArrowheads="1"/>
          </p:cNvSpPr>
          <p:nvPr>
            <p:ph type="body" idx="1"/>
          </p:nvPr>
        </p:nvSpPr>
        <p:spPr>
          <a:xfrm>
            <a:off x="457200" y="990600"/>
            <a:ext cx="8229600" cy="5273675"/>
          </a:xfrm>
        </p:spPr>
        <p:txBody>
          <a:bodyPr/>
          <a:lstStyle/>
          <a:p>
            <a:pPr>
              <a:spcAft>
                <a:spcPts val="300"/>
              </a:spcAft>
              <a:buFont typeface="Calibri" panose="020F0502020204030204" pitchFamily="34" charset="0"/>
              <a:buChar char="•"/>
            </a:pPr>
            <a:r>
              <a:rPr lang="en-US" sz="1400" dirty="0"/>
              <a:t>Benin enjoys relatively stable inflation, low interest rates, and consistent economic </a:t>
            </a:r>
            <a:r>
              <a:rPr lang="en-US" sz="1400" dirty="0" smtClean="0"/>
              <a:t>growth.</a:t>
            </a:r>
            <a:endParaRPr lang="en-US" sz="1400" dirty="0"/>
          </a:p>
          <a:p>
            <a:pPr>
              <a:spcAft>
                <a:spcPts val="300"/>
              </a:spcAft>
              <a:buFont typeface="Calibri" panose="020F0502020204030204" pitchFamily="34" charset="0"/>
              <a:buChar char="•"/>
            </a:pPr>
            <a:r>
              <a:rPr lang="en-US" sz="1400" dirty="0"/>
              <a:t>However, Benin’s economy depends heavily in part on trade with its large neighbor Nigeria—and Nigeria is in economic </a:t>
            </a:r>
            <a:r>
              <a:rPr lang="en-US" sz="1400" dirty="0" smtClean="0"/>
              <a:t>trouble.</a:t>
            </a:r>
            <a:endParaRPr lang="en-US" sz="1400" dirty="0"/>
          </a:p>
          <a:p>
            <a:pPr lvl="1">
              <a:spcAft>
                <a:spcPts val="400"/>
              </a:spcAft>
              <a:buFont typeface="Calibri" panose="020F0502020204030204" pitchFamily="34" charset="0"/>
              <a:buChar char="–"/>
            </a:pPr>
            <a:r>
              <a:rPr lang="en-US" sz="1400" dirty="0"/>
              <a:t>Nigeria’s economy has slowed significantly. It is on course to record its lowest level of annual GDP growth (for 2015) in the </a:t>
            </a:r>
            <a:r>
              <a:rPr lang="en-US" sz="1400" dirty="0" smtClean="0"/>
              <a:t>last 15 </a:t>
            </a:r>
            <a:r>
              <a:rPr lang="en-US" sz="1400" dirty="0"/>
              <a:t>years.</a:t>
            </a:r>
          </a:p>
          <a:p>
            <a:pPr lvl="1">
              <a:spcAft>
                <a:spcPts val="400"/>
              </a:spcAft>
              <a:buFont typeface="Calibri" panose="020F0502020204030204" pitchFamily="34" charset="0"/>
              <a:buChar char="–"/>
            </a:pPr>
            <a:r>
              <a:rPr lang="en-US" sz="1400" dirty="0"/>
              <a:t>A substantial amount of the trade through Benin’s relatively efficient port of Cotonou is destined for Nigeria, via a large informal cross-border trade between the </a:t>
            </a:r>
            <a:r>
              <a:rPr lang="en-US" sz="1400" dirty="0" smtClean="0"/>
              <a:t>countries.</a:t>
            </a:r>
            <a:endParaRPr lang="en-US" sz="1400" dirty="0"/>
          </a:p>
          <a:p>
            <a:pPr>
              <a:spcAft>
                <a:spcPts val="300"/>
              </a:spcAft>
              <a:buFont typeface="Calibri" panose="020F0502020204030204" pitchFamily="34" charset="0"/>
              <a:buChar char="•"/>
            </a:pPr>
            <a:r>
              <a:rPr lang="en-US" sz="1400" dirty="0"/>
              <a:t>Benin also earns income through cash crops, especially cotton. These have been a relatively stable and growing source of income in recent years. </a:t>
            </a:r>
          </a:p>
          <a:p>
            <a:pPr>
              <a:spcAft>
                <a:spcPts val="300"/>
              </a:spcAft>
              <a:buFont typeface="Calibri" panose="020F0502020204030204" pitchFamily="34" charset="0"/>
              <a:buChar char="•"/>
            </a:pPr>
            <a:r>
              <a:rPr lang="en-US" sz="1400" dirty="0"/>
              <a:t>The government maintains a responsible fiscal position with a relatively low deficit, and sovereign debt is at less than 30% of GDP. This supports economic stability. </a:t>
            </a:r>
          </a:p>
          <a:p>
            <a:pPr>
              <a:spcAft>
                <a:spcPts val="300"/>
              </a:spcAft>
              <a:buFont typeface="Calibri" panose="020F0502020204030204" pitchFamily="34" charset="0"/>
              <a:buChar char="•"/>
            </a:pPr>
            <a:r>
              <a:rPr lang="en-US" sz="1400" dirty="0"/>
              <a:t>Benin suffers from a persistently high poverty rate. This constrains aggregate demand and purchasing power in the economy.</a:t>
            </a:r>
          </a:p>
          <a:p>
            <a:pPr>
              <a:spcAft>
                <a:spcPts val="300"/>
              </a:spcAft>
              <a:buFont typeface="Calibri" panose="020F0502020204030204" pitchFamily="34" charset="0"/>
              <a:buChar char="•"/>
            </a:pPr>
            <a:r>
              <a:rPr lang="en-US" sz="1400" dirty="0"/>
              <a:t>Benin is a relatively small country (population 10.4M) with a correspondingly small economy (GDP $8.4bn), compared </a:t>
            </a:r>
            <a:r>
              <a:rPr lang="en-US" sz="1400" dirty="0" smtClean="0"/>
              <a:t>to </a:t>
            </a:r>
            <a:r>
              <a:rPr lang="en-US" sz="1400" dirty="0"/>
              <a:t>Côte d’Ivoire (population 22M, GDP $34.5bn</a:t>
            </a:r>
            <a:r>
              <a:rPr lang="en-US" sz="1400" dirty="0" smtClean="0"/>
              <a:t>). </a:t>
            </a:r>
          </a:p>
          <a:p>
            <a:pPr>
              <a:spcAft>
                <a:spcPts val="300"/>
              </a:spcAft>
              <a:buFont typeface="Calibri" panose="020F0502020204030204" pitchFamily="34" charset="0"/>
              <a:buChar char="•"/>
            </a:pPr>
            <a:endParaRPr lang="en-US" sz="1400" dirty="0"/>
          </a:p>
          <a:p>
            <a:pPr marL="0" indent="0">
              <a:buNone/>
            </a:pPr>
            <a:r>
              <a:rPr lang="en-US" sz="1200" dirty="0" smtClean="0"/>
              <a:t>Sources:</a:t>
            </a:r>
            <a:br>
              <a:rPr lang="en-US" sz="1200" dirty="0" smtClean="0"/>
            </a:br>
            <a:r>
              <a:rPr lang="en-US" sz="1200" dirty="0" smtClean="0"/>
              <a:t>World </a:t>
            </a:r>
            <a:r>
              <a:rPr lang="en-US" sz="1200" dirty="0"/>
              <a:t>Bank. </a:t>
            </a:r>
            <a:r>
              <a:rPr lang="en-US" sz="1200" dirty="0">
                <a:hlinkClick r:id="rId3"/>
              </a:rPr>
              <a:t>http://</a:t>
            </a:r>
            <a:r>
              <a:rPr lang="en-US" sz="1200" dirty="0" smtClean="0">
                <a:hlinkClick r:id="rId3"/>
              </a:rPr>
              <a:t>www.wds.worldbank.org/external/default/WDSContentServer/WDSP/IB/2014/10/21/000333037_20141021025023/Rendered/PDF/916550WP0Benin00Box385342B00PUBLIC0.pdf</a:t>
            </a:r>
            <a:r>
              <a:rPr lang="en-US" sz="1200" dirty="0" smtClean="0"/>
              <a:t> </a:t>
            </a:r>
            <a:r>
              <a:rPr lang="en-US" sz="1200" dirty="0"/>
              <a:t>and </a:t>
            </a:r>
            <a:r>
              <a:rPr lang="en-US" sz="1200" dirty="0" smtClean="0">
                <a:hlinkClick r:id="rId4"/>
              </a:rPr>
              <a:t>http</a:t>
            </a:r>
            <a:r>
              <a:rPr lang="en-US" sz="1200" dirty="0">
                <a:hlinkClick r:id="rId4"/>
              </a:rPr>
              <a:t>://www.worldbank.org/en/country/benin/overview</a:t>
            </a:r>
            <a:r>
              <a:rPr lang="en-US" sz="1200" dirty="0"/>
              <a:t> </a:t>
            </a:r>
          </a:p>
          <a:p>
            <a:pPr marL="0" indent="0">
              <a:buNone/>
            </a:pPr>
            <a:r>
              <a:rPr lang="en-US" sz="1200" dirty="0"/>
              <a:t>Economist Intel Unit. </a:t>
            </a:r>
            <a:r>
              <a:rPr lang="en-US" sz="1200" dirty="0">
                <a:hlinkClick r:id="rId5"/>
              </a:rPr>
              <a:t>http://country.eiu.com/nigeria</a:t>
            </a:r>
            <a:r>
              <a:rPr lang="en-US" sz="1200" dirty="0"/>
              <a:t> </a:t>
            </a:r>
          </a:p>
          <a:p>
            <a:pPr marL="0" indent="0">
              <a:buNone/>
            </a:pPr>
            <a:endParaRPr lang="en-US" sz="1400" dirty="0"/>
          </a:p>
          <a:p>
            <a:pPr marL="0" indent="0" eaLnBrk="1" hangingPunct="1">
              <a:spcAft>
                <a:spcPct val="20000"/>
              </a:spcAft>
              <a:buNone/>
            </a:pPr>
            <a:endParaRPr lang="en-US" sz="1400" dirty="0" smtClean="0"/>
          </a:p>
          <a:p>
            <a:pPr eaLnBrk="1" hangingPunct="1">
              <a:buFontTx/>
              <a:buNone/>
            </a:pPr>
            <a:endParaRPr lang="en-US" dirty="0" smtClean="0"/>
          </a:p>
        </p:txBody>
      </p:sp>
      <p:sp>
        <p:nvSpPr>
          <p:cNvPr id="4" name="Date Placeholder 3"/>
          <p:cNvSpPr>
            <a:spLocks noGrp="1"/>
          </p:cNvSpPr>
          <p:nvPr>
            <p:ph type="dt" sz="quarter" idx="10"/>
          </p:nvPr>
        </p:nvSpPr>
        <p:spPr/>
        <p:txBody>
          <a:bodyPr/>
          <a:lstStyle/>
          <a:p>
            <a:pPr>
              <a:defRPr/>
            </a:pPr>
            <a:fld id="{9D52B1FE-362E-4110-AD26-5719F5ECA866}" type="datetime1">
              <a:rPr lang="en-US"/>
              <a:pPr>
                <a:defRPr/>
              </a:pPr>
              <a:t>12/4/2018</a:t>
            </a:fld>
            <a:endParaRPr lang="en-US" dirty="0"/>
          </a:p>
        </p:txBody>
      </p:sp>
      <p:sp>
        <p:nvSpPr>
          <p:cNvPr id="6" name="Slide Number Placeholder 5"/>
          <p:cNvSpPr>
            <a:spLocks noGrp="1"/>
          </p:cNvSpPr>
          <p:nvPr>
            <p:ph type="sldNum" sz="quarter" idx="11"/>
          </p:nvPr>
        </p:nvSpPr>
        <p:spPr/>
        <p:txBody>
          <a:bodyPr/>
          <a:lstStyle/>
          <a:p>
            <a:pPr>
              <a:defRPr/>
            </a:pPr>
            <a:r>
              <a:rPr lang="en-US" dirty="0"/>
              <a:t>Page </a:t>
            </a:r>
            <a:fld id="{704FFAC4-3996-4D6B-82E2-F2983668C980}" type="slidenum">
              <a:rPr lang="en-US"/>
              <a:pPr>
                <a:defRPr/>
              </a:pPr>
              <a:t>5</a:t>
            </a:fld>
            <a:endParaRPr lang="en-US" dirty="0"/>
          </a:p>
        </p:txBody>
      </p:sp>
    </p:spTree>
    <p:extLst>
      <p:ext uri="{BB962C8B-B14F-4D97-AF65-F5344CB8AC3E}">
        <p14:creationId xmlns:p14="http://schemas.microsoft.com/office/powerpoint/2010/main" val="21529881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dirty="0" smtClean="0"/>
              <a:t>Retail finance industry members interviewed </a:t>
            </a:r>
          </a:p>
        </p:txBody>
      </p:sp>
      <p:sp>
        <p:nvSpPr>
          <p:cNvPr id="5123" name="Rectangle 4"/>
          <p:cNvSpPr>
            <a:spLocks noGrp="1" noChangeArrowheads="1"/>
          </p:cNvSpPr>
          <p:nvPr>
            <p:ph type="body" idx="1"/>
          </p:nvPr>
        </p:nvSpPr>
        <p:spPr>
          <a:xfrm>
            <a:off x="457200" y="1295400"/>
            <a:ext cx="8229600" cy="4876800"/>
          </a:xfrm>
        </p:spPr>
        <p:txBody>
          <a:bodyPr/>
          <a:lstStyle/>
          <a:p>
            <a:pPr>
              <a:spcAft>
                <a:spcPts val="300"/>
              </a:spcAft>
            </a:pPr>
            <a:r>
              <a:rPr lang="en-US" sz="2000" dirty="0"/>
              <a:t>Microfinance </a:t>
            </a:r>
            <a:r>
              <a:rPr lang="en-US" sz="2000" dirty="0" smtClean="0"/>
              <a:t>institutions (</a:t>
            </a:r>
            <a:r>
              <a:rPr lang="en-US" sz="2000" dirty="0"/>
              <a:t>M</a:t>
            </a:r>
            <a:r>
              <a:rPr lang="en-US" sz="2000" dirty="0" smtClean="0"/>
              <a:t>FIs)</a:t>
            </a:r>
          </a:p>
          <a:p>
            <a:pPr lvl="1">
              <a:spcAft>
                <a:spcPts val="300"/>
              </a:spcAft>
              <a:buFont typeface="Calibri" panose="020F0502020204030204" pitchFamily="34" charset="0"/>
              <a:buChar char="–"/>
            </a:pPr>
            <a:r>
              <a:rPr lang="en-US" sz="1400" dirty="0" smtClean="0"/>
              <a:t>FECECAM</a:t>
            </a:r>
            <a:r>
              <a:rPr lang="en-US" sz="1400" dirty="0"/>
              <a:t>: Largest MFI in Benin with 846,000 clients and $120M loan </a:t>
            </a:r>
            <a:r>
              <a:rPr lang="en-US" sz="1400" dirty="0" smtClean="0"/>
              <a:t>book</a:t>
            </a:r>
          </a:p>
          <a:p>
            <a:pPr lvl="1">
              <a:spcAft>
                <a:spcPts val="300"/>
              </a:spcAft>
              <a:buFont typeface="Calibri" panose="020F0502020204030204" pitchFamily="34" charset="0"/>
              <a:buChar char="–"/>
            </a:pPr>
            <a:r>
              <a:rPr lang="en-US" sz="1400" dirty="0"/>
              <a:t>PEBCO: Fourth-largest MFI with 106,000 clients and $12M loan book</a:t>
            </a:r>
          </a:p>
          <a:p>
            <a:pPr lvl="1">
              <a:spcAft>
                <a:spcPts val="1000"/>
              </a:spcAft>
              <a:buFont typeface="Calibri" panose="020F0502020204030204" pitchFamily="34" charset="0"/>
              <a:buChar char="–"/>
            </a:pPr>
            <a:r>
              <a:rPr lang="en-US" sz="1400" dirty="0" smtClean="0"/>
              <a:t>ALIDE</a:t>
            </a:r>
            <a:r>
              <a:rPr lang="en-US" sz="1400" dirty="0"/>
              <a:t>: </a:t>
            </a:r>
            <a:r>
              <a:rPr lang="en-US" sz="1400" dirty="0" smtClean="0"/>
              <a:t>Smaller </a:t>
            </a:r>
            <a:r>
              <a:rPr lang="en-US" sz="1400" dirty="0"/>
              <a:t>MFI with 68,000 clients and $7M loan book</a:t>
            </a:r>
          </a:p>
          <a:p>
            <a:pPr>
              <a:spcBef>
                <a:spcPts val="600"/>
              </a:spcBef>
              <a:spcAft>
                <a:spcPts val="300"/>
              </a:spcAft>
            </a:pPr>
            <a:r>
              <a:rPr lang="en-US" sz="2000" dirty="0"/>
              <a:t>Non-Bank Financial Institutions (NBFIs)</a:t>
            </a:r>
          </a:p>
          <a:p>
            <a:pPr lvl="1">
              <a:spcAft>
                <a:spcPts val="1000"/>
              </a:spcAft>
              <a:buFont typeface="Calibri" pitchFamily="34" charset="0"/>
              <a:buChar char="–"/>
            </a:pPr>
            <a:r>
              <a:rPr lang="en-US" sz="1400" dirty="0" smtClean="0"/>
              <a:t>FINADEV: Growing </a:t>
            </a:r>
            <a:r>
              <a:rPr lang="en-US" sz="1400" dirty="0"/>
              <a:t>NBFI with $22M loan book, owned by a </a:t>
            </a:r>
            <a:r>
              <a:rPr lang="en-US" sz="1400" dirty="0" smtClean="0"/>
              <a:t>private </a:t>
            </a:r>
            <a:r>
              <a:rPr lang="en-US" sz="1400" dirty="0"/>
              <a:t>e</a:t>
            </a:r>
            <a:r>
              <a:rPr lang="en-US" sz="1400" dirty="0" smtClean="0"/>
              <a:t>quity </a:t>
            </a:r>
            <a:r>
              <a:rPr lang="en-US" sz="1400" dirty="0"/>
              <a:t>firm</a:t>
            </a:r>
          </a:p>
          <a:p>
            <a:pPr>
              <a:spcBef>
                <a:spcPts val="600"/>
              </a:spcBef>
              <a:spcAft>
                <a:spcPts val="300"/>
              </a:spcAft>
            </a:pPr>
            <a:r>
              <a:rPr lang="en-US" sz="2000" dirty="0"/>
              <a:t>Banks</a:t>
            </a:r>
          </a:p>
          <a:p>
            <a:pPr lvl="1">
              <a:spcAft>
                <a:spcPts val="1000"/>
              </a:spcAft>
              <a:buFont typeface="Calibri" pitchFamily="34" charset="0"/>
              <a:buChar char="–"/>
            </a:pPr>
            <a:r>
              <a:rPr lang="en-US" sz="1400" dirty="0"/>
              <a:t>Banque Atlantique: </a:t>
            </a:r>
            <a:r>
              <a:rPr lang="en-US" sz="1400" dirty="0" smtClean="0"/>
              <a:t>No. 4 </a:t>
            </a:r>
            <a:r>
              <a:rPr lang="en-US" sz="1400" dirty="0"/>
              <a:t>bank in </a:t>
            </a:r>
            <a:r>
              <a:rPr lang="en-US" sz="1400" dirty="0" smtClean="0"/>
              <a:t>Benin, </a:t>
            </a:r>
            <a:r>
              <a:rPr lang="en-US" sz="1400" dirty="0"/>
              <a:t>with a balance sheet of $341M. It is a subsidiary of a Moroccan-owned, Abidjan-based banking group.</a:t>
            </a:r>
          </a:p>
          <a:p>
            <a:pPr>
              <a:spcBef>
                <a:spcPts val="600"/>
              </a:spcBef>
              <a:spcAft>
                <a:spcPts val="300"/>
              </a:spcAft>
            </a:pPr>
            <a:r>
              <a:rPr lang="en-US" sz="2000" dirty="0"/>
              <a:t>Observations</a:t>
            </a:r>
          </a:p>
          <a:p>
            <a:pPr lvl="1">
              <a:buFont typeface="Calibri" pitchFamily="34" charset="0"/>
              <a:buChar char="–"/>
            </a:pPr>
            <a:r>
              <a:rPr lang="en-US" sz="1400" dirty="0"/>
              <a:t>While the interviews gave a good perspective of the MFI sector, as the project continues in </a:t>
            </a:r>
            <a:r>
              <a:rPr lang="en-US" sz="1400" dirty="0" smtClean="0"/>
              <a:t>year 2, </a:t>
            </a:r>
            <a:r>
              <a:rPr lang="en-US" sz="1400" dirty="0"/>
              <a:t>it would be advisable to meet with additional NBFIs and banks since some may have different policies and offer further opportunities.</a:t>
            </a:r>
          </a:p>
          <a:p>
            <a:endParaRPr lang="en-US" sz="1400" dirty="0"/>
          </a:p>
          <a:p>
            <a:pPr marL="0" indent="0">
              <a:buNone/>
            </a:pPr>
            <a:endParaRPr lang="en-US" sz="1400" dirty="0"/>
          </a:p>
          <a:p>
            <a:pPr marL="0" indent="0" eaLnBrk="1" hangingPunct="1">
              <a:spcAft>
                <a:spcPct val="20000"/>
              </a:spcAft>
              <a:buNone/>
            </a:pPr>
            <a:endParaRPr lang="en-US" sz="1400" dirty="0" smtClean="0"/>
          </a:p>
          <a:p>
            <a:pPr eaLnBrk="1" hangingPunct="1">
              <a:buFontTx/>
              <a:buNone/>
            </a:pPr>
            <a:endParaRPr lang="en-US" dirty="0" smtClean="0"/>
          </a:p>
        </p:txBody>
      </p:sp>
      <p:sp>
        <p:nvSpPr>
          <p:cNvPr id="4" name="Date Placeholder 3"/>
          <p:cNvSpPr>
            <a:spLocks noGrp="1"/>
          </p:cNvSpPr>
          <p:nvPr>
            <p:ph type="dt" sz="quarter" idx="10"/>
          </p:nvPr>
        </p:nvSpPr>
        <p:spPr/>
        <p:txBody>
          <a:bodyPr/>
          <a:lstStyle/>
          <a:p>
            <a:pPr>
              <a:defRPr/>
            </a:pPr>
            <a:fld id="{9D52B1FE-362E-4110-AD26-5719F5ECA866}" type="datetime1">
              <a:rPr lang="en-US"/>
              <a:pPr>
                <a:defRPr/>
              </a:pPr>
              <a:t>12/4/2018</a:t>
            </a:fld>
            <a:endParaRPr lang="en-US" dirty="0"/>
          </a:p>
        </p:txBody>
      </p:sp>
      <p:sp>
        <p:nvSpPr>
          <p:cNvPr id="6" name="Slide Number Placeholder 5"/>
          <p:cNvSpPr>
            <a:spLocks noGrp="1"/>
          </p:cNvSpPr>
          <p:nvPr>
            <p:ph type="sldNum" sz="quarter" idx="11"/>
          </p:nvPr>
        </p:nvSpPr>
        <p:spPr/>
        <p:txBody>
          <a:bodyPr/>
          <a:lstStyle/>
          <a:p>
            <a:pPr>
              <a:defRPr/>
            </a:pPr>
            <a:r>
              <a:rPr lang="en-US" dirty="0"/>
              <a:t>Page </a:t>
            </a:r>
            <a:fld id="{704FFAC4-3996-4D6B-82E2-F2983668C980}" type="slidenum">
              <a:rPr lang="en-US"/>
              <a:pPr>
                <a:defRPr/>
              </a:pPr>
              <a:t>6</a:t>
            </a:fld>
            <a:endParaRPr lang="en-US" dirty="0"/>
          </a:p>
        </p:txBody>
      </p:sp>
    </p:spTree>
    <p:extLst>
      <p:ext uri="{BB962C8B-B14F-4D97-AF65-F5344CB8AC3E}">
        <p14:creationId xmlns:p14="http://schemas.microsoft.com/office/powerpoint/2010/main" val="11450321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smtClean="0"/>
              <a:t>§3. Consumer finance</a:t>
            </a:r>
            <a:endParaRPr lang="en-GB" sz="5400" dirty="0"/>
          </a:p>
        </p:txBody>
      </p:sp>
      <p:sp>
        <p:nvSpPr>
          <p:cNvPr id="3" name="Date Placeholder 2"/>
          <p:cNvSpPr>
            <a:spLocks noGrp="1"/>
          </p:cNvSpPr>
          <p:nvPr>
            <p:ph type="dt" sz="half" idx="10"/>
          </p:nvPr>
        </p:nvSpPr>
        <p:spPr/>
        <p:txBody>
          <a:bodyPr/>
          <a:lstStyle/>
          <a:p>
            <a:pPr>
              <a:defRPr/>
            </a:pPr>
            <a:fld id="{8E3FB08F-A2A6-422B-B210-874E30125D8D}" type="datetime1">
              <a:rPr lang="en-US" smtClean="0"/>
              <a:pPr>
                <a:defRPr/>
              </a:pPr>
              <a:t>12/4/2018</a:t>
            </a:fld>
            <a:endParaRPr lang="en-US" dirty="0"/>
          </a:p>
        </p:txBody>
      </p:sp>
      <p:sp>
        <p:nvSpPr>
          <p:cNvPr id="4" name="Slide Number Placeholder 3"/>
          <p:cNvSpPr>
            <a:spLocks noGrp="1"/>
          </p:cNvSpPr>
          <p:nvPr>
            <p:ph type="sldNum" sz="quarter" idx="11"/>
          </p:nvPr>
        </p:nvSpPr>
        <p:spPr/>
        <p:txBody>
          <a:bodyPr/>
          <a:lstStyle/>
          <a:p>
            <a:pPr>
              <a:defRPr/>
            </a:pPr>
            <a:r>
              <a:rPr lang="en-US" dirty="0" smtClean="0"/>
              <a:t>Page </a:t>
            </a:r>
            <a:fld id="{3FF18DED-B7A7-4730-A40A-D84F0624A40E}" type="slidenum">
              <a:rPr lang="en-US" smtClean="0"/>
              <a:pPr>
                <a:defRPr/>
              </a:pPr>
              <a:t>7</a:t>
            </a:fld>
            <a:endParaRPr lang="en-US" dirty="0"/>
          </a:p>
        </p:txBody>
      </p:sp>
    </p:spTree>
    <p:extLst>
      <p:ext uri="{BB962C8B-B14F-4D97-AF65-F5344CB8AC3E}">
        <p14:creationId xmlns:p14="http://schemas.microsoft.com/office/powerpoint/2010/main" val="2462655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dirty="0" smtClean="0"/>
              <a:t>Consumer (sanitation) finance</a:t>
            </a:r>
          </a:p>
        </p:txBody>
      </p:sp>
      <p:sp>
        <p:nvSpPr>
          <p:cNvPr id="5123" name="Rectangle 4"/>
          <p:cNvSpPr>
            <a:spLocks noGrp="1" noChangeArrowheads="1"/>
          </p:cNvSpPr>
          <p:nvPr>
            <p:ph type="body" idx="1"/>
          </p:nvPr>
        </p:nvSpPr>
        <p:spPr>
          <a:xfrm>
            <a:off x="457200" y="1295400"/>
            <a:ext cx="8229600" cy="4876800"/>
          </a:xfrm>
        </p:spPr>
        <p:txBody>
          <a:bodyPr/>
          <a:lstStyle/>
          <a:p>
            <a:pPr>
              <a:spcAft>
                <a:spcPts val="1000"/>
              </a:spcAft>
            </a:pPr>
            <a:r>
              <a:rPr lang="en-US" sz="1400" dirty="0"/>
              <a:t>Consumer finance is generally not available due to a prudent preference to finance income-generating activities.</a:t>
            </a:r>
          </a:p>
          <a:p>
            <a:pPr>
              <a:spcAft>
                <a:spcPts val="1000"/>
              </a:spcAft>
            </a:pPr>
            <a:r>
              <a:rPr lang="en-US" sz="1400" dirty="0"/>
              <a:t>However, several MFIs have experience providing consumer loans for sanitation products </a:t>
            </a:r>
            <a:r>
              <a:rPr lang="en-US" sz="1400" dirty="0" smtClean="0"/>
              <a:t>(e.g., </a:t>
            </a:r>
            <a:r>
              <a:rPr lang="en-US" sz="1400" dirty="0"/>
              <a:t>latrine installation).</a:t>
            </a:r>
          </a:p>
          <a:p>
            <a:pPr lvl="1">
              <a:spcAft>
                <a:spcPts val="1000"/>
              </a:spcAft>
              <a:buFont typeface="Calibri" panose="020F0502020204030204" pitchFamily="34" charset="0"/>
              <a:buChar char="–"/>
            </a:pPr>
            <a:r>
              <a:rPr lang="en-US" sz="1400" dirty="0"/>
              <a:t>This is highly fortunate. The experiences appear to have been a result of efforts by a previous NGO initiative. </a:t>
            </a:r>
          </a:p>
          <a:p>
            <a:pPr lvl="1">
              <a:spcAft>
                <a:spcPts val="1000"/>
              </a:spcAft>
              <a:buFont typeface="Calibri" panose="020F0502020204030204" pitchFamily="34" charset="0"/>
              <a:buChar char="–"/>
            </a:pPr>
            <a:r>
              <a:rPr lang="en-US" sz="1400" dirty="0"/>
              <a:t>While the results were not universally positive, neither were they disastrous. As a result, MFIs are generally willing to consider partnership on this.</a:t>
            </a:r>
          </a:p>
          <a:p>
            <a:pPr lvl="1">
              <a:buFont typeface="Calibri" panose="020F0502020204030204" pitchFamily="34" charset="0"/>
              <a:buChar char="–"/>
            </a:pPr>
            <a:r>
              <a:rPr lang="en-US" sz="1400" dirty="0"/>
              <a:t>The primary complaint was that the NGO partner did not effectively raise awareness or otherwise catalyze demand, and few loans were taken out.</a:t>
            </a:r>
          </a:p>
          <a:p>
            <a:endParaRPr lang="en-US" sz="1400" dirty="0"/>
          </a:p>
          <a:p>
            <a:pPr marL="0" indent="0">
              <a:buNone/>
            </a:pPr>
            <a:endParaRPr lang="en-US" sz="1400" dirty="0"/>
          </a:p>
          <a:p>
            <a:pPr marL="0" indent="0" eaLnBrk="1" hangingPunct="1">
              <a:spcAft>
                <a:spcPct val="20000"/>
              </a:spcAft>
              <a:buNone/>
            </a:pPr>
            <a:endParaRPr lang="en-US" sz="1400" dirty="0" smtClean="0"/>
          </a:p>
          <a:p>
            <a:pPr eaLnBrk="1" hangingPunct="1">
              <a:buFontTx/>
              <a:buNone/>
            </a:pPr>
            <a:endParaRPr lang="en-US" dirty="0" smtClean="0"/>
          </a:p>
        </p:txBody>
      </p:sp>
      <p:sp>
        <p:nvSpPr>
          <p:cNvPr id="4" name="Date Placeholder 3"/>
          <p:cNvSpPr>
            <a:spLocks noGrp="1"/>
          </p:cNvSpPr>
          <p:nvPr>
            <p:ph type="dt" sz="quarter" idx="10"/>
          </p:nvPr>
        </p:nvSpPr>
        <p:spPr/>
        <p:txBody>
          <a:bodyPr/>
          <a:lstStyle/>
          <a:p>
            <a:pPr>
              <a:defRPr/>
            </a:pPr>
            <a:fld id="{9D52B1FE-362E-4110-AD26-5719F5ECA866}" type="datetime1">
              <a:rPr lang="en-US"/>
              <a:pPr>
                <a:defRPr/>
              </a:pPr>
              <a:t>12/4/2018</a:t>
            </a:fld>
            <a:endParaRPr lang="en-US" dirty="0"/>
          </a:p>
        </p:txBody>
      </p:sp>
      <p:sp>
        <p:nvSpPr>
          <p:cNvPr id="6" name="Slide Number Placeholder 5"/>
          <p:cNvSpPr>
            <a:spLocks noGrp="1"/>
          </p:cNvSpPr>
          <p:nvPr>
            <p:ph type="sldNum" sz="quarter" idx="11"/>
          </p:nvPr>
        </p:nvSpPr>
        <p:spPr/>
        <p:txBody>
          <a:bodyPr/>
          <a:lstStyle/>
          <a:p>
            <a:pPr>
              <a:defRPr/>
            </a:pPr>
            <a:r>
              <a:rPr lang="en-US" dirty="0"/>
              <a:t>Page </a:t>
            </a:r>
            <a:fld id="{704FFAC4-3996-4D6B-82E2-F2983668C980}" type="slidenum">
              <a:rPr lang="en-US"/>
              <a:pPr>
                <a:defRPr/>
              </a:pPr>
              <a:t>8</a:t>
            </a:fld>
            <a:endParaRPr lang="en-US" dirty="0"/>
          </a:p>
        </p:txBody>
      </p:sp>
    </p:spTree>
    <p:extLst>
      <p:ext uri="{BB962C8B-B14F-4D97-AF65-F5344CB8AC3E}">
        <p14:creationId xmlns:p14="http://schemas.microsoft.com/office/powerpoint/2010/main" val="21434201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dirty="0" smtClean="0"/>
              <a:t>Key issue: Demand</a:t>
            </a:r>
          </a:p>
        </p:txBody>
      </p:sp>
      <p:sp>
        <p:nvSpPr>
          <p:cNvPr id="5123" name="Rectangle 4"/>
          <p:cNvSpPr>
            <a:spLocks noGrp="1" noChangeArrowheads="1"/>
          </p:cNvSpPr>
          <p:nvPr>
            <p:ph type="body" idx="1"/>
          </p:nvPr>
        </p:nvSpPr>
        <p:spPr>
          <a:xfrm>
            <a:off x="457200" y="914400"/>
            <a:ext cx="8229600" cy="5105400"/>
          </a:xfrm>
        </p:spPr>
        <p:txBody>
          <a:bodyPr/>
          <a:lstStyle/>
          <a:p>
            <a:pPr lvl="1">
              <a:spcAft>
                <a:spcPts val="300"/>
              </a:spcAft>
            </a:pPr>
            <a:r>
              <a:rPr lang="en-US" sz="1400" dirty="0"/>
              <a:t>Very low demand for sanitation loans seen </a:t>
            </a:r>
            <a:r>
              <a:rPr lang="en-US" sz="1400" dirty="0" smtClean="0"/>
              <a:t>from two </a:t>
            </a:r>
            <a:r>
              <a:rPr lang="en-US" sz="1400" dirty="0"/>
              <a:t>pilots to </a:t>
            </a:r>
            <a:r>
              <a:rPr lang="en-US" sz="1400" dirty="0" smtClean="0"/>
              <a:t>date.</a:t>
            </a:r>
            <a:endParaRPr lang="en-US" sz="1400" dirty="0"/>
          </a:p>
          <a:p>
            <a:pPr lvl="1">
              <a:spcAft>
                <a:spcPts val="300"/>
              </a:spcAft>
            </a:pPr>
            <a:r>
              <a:rPr lang="en-US" sz="1400" dirty="0" smtClean="0"/>
              <a:t>Emphasized by both MFIs with sanitation loan experience.</a:t>
            </a:r>
          </a:p>
          <a:p>
            <a:pPr lvl="1">
              <a:spcAft>
                <a:spcPts val="300"/>
              </a:spcAft>
            </a:pPr>
            <a:r>
              <a:rPr lang="en-US" sz="1400" dirty="0" smtClean="0"/>
              <a:t>Generally </a:t>
            </a:r>
            <a:r>
              <a:rPr lang="en-US" sz="1400" dirty="0"/>
              <a:t>attributed to inadequate demand generation by NGO </a:t>
            </a:r>
            <a:r>
              <a:rPr lang="en-US" sz="1400" dirty="0" smtClean="0"/>
              <a:t>partner.</a:t>
            </a:r>
            <a:endParaRPr lang="en-US" sz="1400" dirty="0"/>
          </a:p>
          <a:p>
            <a:pPr lvl="2">
              <a:spcAft>
                <a:spcPts val="300"/>
              </a:spcAft>
              <a:buFont typeface="Calibri" panose="020F0502020204030204" pitchFamily="34" charset="0"/>
              <a:buChar char="–"/>
            </a:pPr>
            <a:r>
              <a:rPr lang="en-US" sz="1400" dirty="0"/>
              <a:t>However, Beninese NGO (DECAM-Bethesda) and Dutch NGO partners (WASTE and SNV) have years of experience. They may have made a </a:t>
            </a:r>
            <a:r>
              <a:rPr lang="en-US" sz="1400" dirty="0" smtClean="0"/>
              <a:t>considerable </a:t>
            </a:r>
            <a:r>
              <a:rPr lang="en-US" sz="1400" dirty="0"/>
              <a:t>professional effort to generate demand in the pilot areas.  </a:t>
            </a:r>
          </a:p>
          <a:p>
            <a:pPr lvl="1">
              <a:spcAft>
                <a:spcPts val="300"/>
              </a:spcAft>
            </a:pPr>
            <a:r>
              <a:rPr lang="en-US" sz="1400" dirty="0"/>
              <a:t>Loan pricing extended likely represents a best-case scenario due to </a:t>
            </a:r>
            <a:r>
              <a:rPr lang="en-US" sz="1400" dirty="0" smtClean="0"/>
              <a:t>subsidies.</a:t>
            </a:r>
            <a:endParaRPr lang="en-US" sz="1400" dirty="0"/>
          </a:p>
          <a:p>
            <a:pPr lvl="2">
              <a:spcAft>
                <a:spcPts val="300"/>
              </a:spcAft>
              <a:buFont typeface="Calibri" panose="020F0502020204030204" pitchFamily="34" charset="0"/>
              <a:buChar char="–"/>
            </a:pPr>
            <a:r>
              <a:rPr lang="en-US" sz="1400" dirty="0"/>
              <a:t>Ticket size of $</a:t>
            </a:r>
            <a:r>
              <a:rPr lang="en-US" sz="1400" dirty="0" smtClean="0"/>
              <a:t>250 to $400 </a:t>
            </a:r>
            <a:r>
              <a:rPr lang="en-US" sz="1400" dirty="0"/>
              <a:t>and interest rate of 15%, for example, are both on lower, reasonable end of the range for latrine construction ticket and consumer interest rates.</a:t>
            </a:r>
          </a:p>
          <a:p>
            <a:pPr lvl="1">
              <a:spcAft>
                <a:spcPts val="300"/>
              </a:spcAft>
            </a:pPr>
            <a:r>
              <a:rPr lang="en-US" sz="1400" dirty="0"/>
              <a:t>Fundamental issues may be at </a:t>
            </a:r>
            <a:r>
              <a:rPr lang="en-US" sz="1400" dirty="0" smtClean="0"/>
              <a:t>play.</a:t>
            </a:r>
            <a:endParaRPr lang="en-US" sz="1400" dirty="0"/>
          </a:p>
          <a:p>
            <a:pPr lvl="2">
              <a:spcAft>
                <a:spcPts val="300"/>
              </a:spcAft>
              <a:buFont typeface="Calibri" panose="020F0502020204030204" pitchFamily="34" charset="0"/>
              <a:buChar char="–"/>
            </a:pPr>
            <a:r>
              <a:rPr lang="en-US" sz="1400" dirty="0" smtClean="0"/>
              <a:t>“The practice of open defecation means that households do not often see the importance of having latrines in relation to the high cost of their construction.” – </a:t>
            </a:r>
            <a:r>
              <a:rPr lang="en-US" sz="1400" dirty="0"/>
              <a:t>PEBCO (MFI institution)</a:t>
            </a:r>
          </a:p>
          <a:p>
            <a:pPr lvl="2">
              <a:spcAft>
                <a:spcPts val="300"/>
              </a:spcAft>
              <a:buFont typeface="Calibri" panose="020F0502020204030204" pitchFamily="34" charset="0"/>
              <a:buChar char="–"/>
            </a:pPr>
            <a:r>
              <a:rPr lang="en-US" sz="1400" dirty="0" smtClean="0"/>
              <a:t>“</a:t>
            </a:r>
            <a:r>
              <a:rPr lang="en-US" sz="1400" dirty="0"/>
              <a:t>Very often it is the landlords/owners that are the beneficiaries of a credit given at a low interest rate.” – PEBCO </a:t>
            </a:r>
          </a:p>
          <a:p>
            <a:pPr lvl="2">
              <a:spcAft>
                <a:spcPts val="300"/>
              </a:spcAft>
              <a:buFont typeface="Calibri" panose="020F0502020204030204" pitchFamily="34" charset="0"/>
              <a:buChar char="–"/>
            </a:pPr>
            <a:r>
              <a:rPr lang="en-US" sz="1400" dirty="0" smtClean="0"/>
              <a:t>Team feels it may be too early to say whether it is primarily due to a fundamental lack of demand (something that cannot be solved by awareness), or a lack of awareness, or a combination of both.</a:t>
            </a:r>
          </a:p>
          <a:p>
            <a:pPr lvl="1">
              <a:spcAft>
                <a:spcPts val="300"/>
              </a:spcAft>
            </a:pPr>
            <a:r>
              <a:rPr lang="en-US" sz="1400" dirty="0" smtClean="0"/>
              <a:t>Both </a:t>
            </a:r>
            <a:r>
              <a:rPr lang="en-US" sz="1400" dirty="0"/>
              <a:t>pilots did not meet MFI expectations for </a:t>
            </a:r>
            <a:r>
              <a:rPr lang="en-US" sz="1400" dirty="0" smtClean="0"/>
              <a:t>uptake.</a:t>
            </a:r>
            <a:endParaRPr lang="en-US" sz="1400" dirty="0"/>
          </a:p>
          <a:p>
            <a:pPr lvl="2">
              <a:buFont typeface="Calibri" panose="020F0502020204030204" pitchFamily="34" charset="0"/>
              <a:buChar char="–"/>
            </a:pPr>
            <a:r>
              <a:rPr lang="en-US" sz="1400" dirty="0"/>
              <a:t>They emphasized the small numbers involved, only 100 to 250 households in both cases, only approximately 0.01</a:t>
            </a:r>
            <a:r>
              <a:rPr lang="en-US" sz="1400" dirty="0" smtClean="0"/>
              <a:t>%–0.02</a:t>
            </a:r>
            <a:r>
              <a:rPr lang="en-US" sz="1400" dirty="0"/>
              <a:t>% of their large client bases (106,000 to 846,000 clients).</a:t>
            </a:r>
          </a:p>
          <a:p>
            <a:endParaRPr lang="en-US" sz="1400" dirty="0"/>
          </a:p>
          <a:p>
            <a:pPr marL="0" indent="0">
              <a:buNone/>
            </a:pPr>
            <a:endParaRPr lang="en-US" sz="1400" dirty="0"/>
          </a:p>
          <a:p>
            <a:pPr marL="0" indent="0" eaLnBrk="1" hangingPunct="1">
              <a:spcAft>
                <a:spcPct val="20000"/>
              </a:spcAft>
              <a:buNone/>
            </a:pPr>
            <a:endParaRPr lang="en-US" sz="1400" dirty="0" smtClean="0"/>
          </a:p>
          <a:p>
            <a:pPr eaLnBrk="1" hangingPunct="1">
              <a:buFontTx/>
              <a:buNone/>
            </a:pPr>
            <a:endParaRPr lang="en-US" dirty="0" smtClean="0"/>
          </a:p>
        </p:txBody>
      </p:sp>
      <p:sp>
        <p:nvSpPr>
          <p:cNvPr id="4" name="Date Placeholder 3"/>
          <p:cNvSpPr>
            <a:spLocks noGrp="1"/>
          </p:cNvSpPr>
          <p:nvPr>
            <p:ph type="dt" sz="quarter" idx="10"/>
          </p:nvPr>
        </p:nvSpPr>
        <p:spPr/>
        <p:txBody>
          <a:bodyPr/>
          <a:lstStyle/>
          <a:p>
            <a:pPr>
              <a:defRPr/>
            </a:pPr>
            <a:fld id="{9D52B1FE-362E-4110-AD26-5719F5ECA866}" type="datetime1">
              <a:rPr lang="en-US"/>
              <a:pPr>
                <a:defRPr/>
              </a:pPr>
              <a:t>12/4/2018</a:t>
            </a:fld>
            <a:endParaRPr lang="en-US" dirty="0"/>
          </a:p>
        </p:txBody>
      </p:sp>
      <p:sp>
        <p:nvSpPr>
          <p:cNvPr id="6" name="Slide Number Placeholder 5"/>
          <p:cNvSpPr>
            <a:spLocks noGrp="1"/>
          </p:cNvSpPr>
          <p:nvPr>
            <p:ph type="sldNum" sz="quarter" idx="11"/>
          </p:nvPr>
        </p:nvSpPr>
        <p:spPr/>
        <p:txBody>
          <a:bodyPr/>
          <a:lstStyle/>
          <a:p>
            <a:pPr>
              <a:defRPr/>
            </a:pPr>
            <a:r>
              <a:rPr lang="en-US" dirty="0"/>
              <a:t>Page </a:t>
            </a:r>
            <a:fld id="{704FFAC4-3996-4D6B-82E2-F2983668C980}" type="slidenum">
              <a:rPr lang="en-US"/>
              <a:pPr>
                <a:defRPr/>
              </a:pPr>
              <a:t>9</a:t>
            </a:fld>
            <a:endParaRPr lang="en-US" dirty="0"/>
          </a:p>
        </p:txBody>
      </p:sp>
    </p:spTree>
    <p:extLst>
      <p:ext uri="{BB962C8B-B14F-4D97-AF65-F5344CB8AC3E}">
        <p14:creationId xmlns:p14="http://schemas.microsoft.com/office/powerpoint/2010/main" val="58594020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5">
      <a:dk1>
        <a:srgbClr val="333333"/>
      </a:dk1>
      <a:lt1>
        <a:srgbClr val="FFFFFF"/>
      </a:lt1>
      <a:dk2>
        <a:srgbClr val="677C8C"/>
      </a:dk2>
      <a:lt2>
        <a:srgbClr val="C5C6C4"/>
      </a:lt2>
      <a:accent1>
        <a:srgbClr val="979D81"/>
      </a:accent1>
      <a:accent2>
        <a:srgbClr val="EBC571"/>
      </a:accent2>
      <a:accent3>
        <a:srgbClr val="FFFFFF"/>
      </a:accent3>
      <a:accent4>
        <a:srgbClr val="2A2A2A"/>
      </a:accent4>
      <a:accent5>
        <a:srgbClr val="C9CCC1"/>
      </a:accent5>
      <a:accent6>
        <a:srgbClr val="D5B266"/>
      </a:accent6>
      <a:hlink>
        <a:srgbClr val="9DB2BE"/>
      </a:hlink>
      <a:folHlink>
        <a:srgbClr val="DA8134"/>
      </a:folHlink>
    </a:clrScheme>
    <a:fontScheme name="Default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84163" marR="0" indent="-284163" algn="l" defTabSz="914400" rtl="0" eaLnBrk="1" fontAlgn="base" latinLnBrk="0" hangingPunct="1">
          <a:lnSpc>
            <a:spcPct val="100000"/>
          </a:lnSpc>
          <a:spcBef>
            <a:spcPct val="20000"/>
          </a:spcBef>
          <a:spcAft>
            <a:spcPct val="0"/>
          </a:spcAft>
          <a:buClrTx/>
          <a:buSzPct val="75000"/>
          <a:buFontTx/>
          <a:buNone/>
          <a:tabLst/>
          <a:defRPr kumimoji="0" lang="en-US" sz="2000" b="0" i="0" u="none" strike="noStrike" cap="none" normalizeH="0" baseline="0" smtClean="0">
            <a:ln>
              <a:noFill/>
            </a:ln>
            <a:solidFill>
              <a:schemeClr val="tx1"/>
            </a:solidFill>
            <a:effectLst/>
            <a:latin typeface="Calibri"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84163" marR="0" indent="-284163" algn="l" defTabSz="914400" rtl="0" eaLnBrk="1" fontAlgn="base" latinLnBrk="0" hangingPunct="1">
          <a:lnSpc>
            <a:spcPct val="100000"/>
          </a:lnSpc>
          <a:spcBef>
            <a:spcPct val="20000"/>
          </a:spcBef>
          <a:spcAft>
            <a:spcPct val="0"/>
          </a:spcAft>
          <a:buClrTx/>
          <a:buSzPct val="75000"/>
          <a:buFontTx/>
          <a:buNone/>
          <a:tabLst/>
          <a:defRPr kumimoji="0" lang="en-US" sz="2000" b="0" i="0" u="none" strike="noStrike" cap="none" normalizeH="0" baseline="0" smtClean="0">
            <a:ln>
              <a:noFill/>
            </a:ln>
            <a:solidFill>
              <a:schemeClr val="tx1"/>
            </a:solidFill>
            <a:effectLst/>
            <a:latin typeface="Calibri" pitchFamily="34" charset="0"/>
          </a:defRPr>
        </a:defPPr>
      </a:lstStyle>
    </a:lnDef>
    <a:txDef>
      <a:spPr bwMode="auto">
        <a:noFill/>
        <a:ln w="9525">
          <a:noFill/>
          <a:miter lim="800000"/>
          <a:headEnd/>
          <a:tailEn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Pct val="75000"/>
          <a:buFontTx/>
          <a:buNone/>
          <a:tabLst/>
          <a:defRPr kumimoji="0" sz="1600" b="0" i="0" u="none" strike="noStrike" kern="0" cap="none" spc="0" normalizeH="0" baseline="0" noProof="0" dirty="0" smtClean="0">
            <a:ln>
              <a:noFill/>
            </a:ln>
            <a:solidFill>
              <a:schemeClr val="tx1">
                <a:tint val="75000"/>
              </a:schemeClr>
            </a:solidFill>
            <a:effectLst/>
            <a:uLnTx/>
            <a:uFillTx/>
            <a:latin typeface="+mn-lt"/>
            <a:ea typeface="+mn-ea"/>
            <a:cs typeface="+mn-cs"/>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677C8C"/>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333333"/>
        </a:dk1>
        <a:lt1>
          <a:srgbClr val="FFFFFF"/>
        </a:lt1>
        <a:dk2>
          <a:srgbClr val="677C8C"/>
        </a:dk2>
        <a:lt2>
          <a:srgbClr val="808080"/>
        </a:lt2>
        <a:accent1>
          <a:srgbClr val="BBE0E3"/>
        </a:accent1>
        <a:accent2>
          <a:srgbClr val="333399"/>
        </a:accent2>
        <a:accent3>
          <a:srgbClr val="FFFFFF"/>
        </a:accent3>
        <a:accent4>
          <a:srgbClr val="2A2A2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5">
        <a:dk1>
          <a:srgbClr val="333333"/>
        </a:dk1>
        <a:lt1>
          <a:srgbClr val="FFFFFF"/>
        </a:lt1>
        <a:dk2>
          <a:srgbClr val="677C8C"/>
        </a:dk2>
        <a:lt2>
          <a:srgbClr val="C5C6C4"/>
        </a:lt2>
        <a:accent1>
          <a:srgbClr val="979D81"/>
        </a:accent1>
        <a:accent2>
          <a:srgbClr val="EBC571"/>
        </a:accent2>
        <a:accent3>
          <a:srgbClr val="FFFFFF"/>
        </a:accent3>
        <a:accent4>
          <a:srgbClr val="2A2A2A"/>
        </a:accent4>
        <a:accent5>
          <a:srgbClr val="C9CCC1"/>
        </a:accent5>
        <a:accent6>
          <a:srgbClr val="D5B266"/>
        </a:accent6>
        <a:hlink>
          <a:srgbClr val="9DB2BE"/>
        </a:hlink>
        <a:folHlink>
          <a:srgbClr val="DA813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Country xmlns="f478d5f2-4328-42d4-953b-941534e7c6b6"/>
    <PATH_x0020_Document xmlns="f478d5f2-4328-42d4-953b-941534e7c6b6">true</PATH_x0020_Document>
    <Document_x0020_Category0 xmlns="f478d5f2-4328-42d4-953b-941534e7c6b6">10</Document_x0020_Category0>
    <Level_x0020_of_x0020_Institutional_x0020_Review_x0020_Completed xmlns="f478d5f2-4328-42d4-953b-941534e7c6b6">No Review Completed</Level_x0020_of_x0020_Institutional_x0020_Review_x0020_Completed>
    <Focus xmlns="f478d5f2-4328-42d4-953b-941534e7c6b6">
      <Value>Not Industry-Specific</Value>
    </Focus>
    <Deliverable xmlns="f478d5f2-4328-42d4-953b-941534e7c6b6">No</Deliverable>
    <Domain xmlns="f478d5f2-4328-42d4-953b-941534e7c6b6">
      <Value>Not Domain-Specific</Value>
    </Domain>
    <Status xmlns="f478d5f2-4328-42d4-953b-941534e7c6b6">Draft</Status>
    <Document_x0020_Type xmlns="f478d5f2-4328-42d4-953b-941534e7c6b6">25</Document_x0020_Type>
    <Project xmlns="f478d5f2-4328-42d4-953b-941534e7c6b6">8</Project>
    <Keep_x0020_in_x0020_WASH_x0020_Docs xmlns="f478d5f2-4328-42d4-953b-941534e7c6b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7CFB7CED4B43F49ADE5E2351916CD3D" ma:contentTypeVersion="22" ma:contentTypeDescription="Create a new document." ma:contentTypeScope="" ma:versionID="a6da580f58cb857124573c40241891f3">
  <xsd:schema xmlns:xsd="http://www.w3.org/2001/XMLSchema" xmlns:xs="http://www.w3.org/2001/XMLSchema" xmlns:p="http://schemas.microsoft.com/office/2006/metadata/properties" xmlns:ns2="f478d5f2-4328-42d4-953b-941534e7c6b6" xmlns:ns3="f027edea-ec92-45f7-b7fb-9d97eb92e654" targetNamespace="http://schemas.microsoft.com/office/2006/metadata/properties" ma:root="true" ma:fieldsID="ad8509502197754707192ee7f17beb05" ns2:_="" ns3:_="">
    <xsd:import namespace="f478d5f2-4328-42d4-953b-941534e7c6b6"/>
    <xsd:import namespace="f027edea-ec92-45f7-b7fb-9d97eb92e654"/>
    <xsd:element name="properties">
      <xsd:complexType>
        <xsd:sequence>
          <xsd:element name="documentManagement">
            <xsd:complexType>
              <xsd:all>
                <xsd:element ref="ns2:Domain" minOccurs="0"/>
                <xsd:element ref="ns2:Focus" minOccurs="0"/>
                <xsd:element ref="ns2:Project"/>
                <xsd:element ref="ns2:Document_x0020_Category0"/>
                <xsd:element ref="ns2:Document_x0020_Type"/>
                <xsd:element ref="ns2:Country" minOccurs="0"/>
                <xsd:element ref="ns2:Deliverable" minOccurs="0"/>
                <xsd:element ref="ns2:Status" minOccurs="0"/>
                <xsd:element ref="ns2:Level_x0020_of_x0020_Institutional_x0020_Review_x0020_Completed" minOccurs="0"/>
                <xsd:element ref="ns2:PATH_x0020_Document" minOccurs="0"/>
                <xsd:element ref="ns2:Keep_x0020_in_x0020_WASH_x0020_Docs" minOccurs="0"/>
                <xsd:element ref="ns3:SharedWithUsers" minOccurs="0"/>
                <xsd:element ref="ns3: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78d5f2-4328-42d4-953b-941534e7c6b6" elementFormDefault="qualified">
    <xsd:import namespace="http://schemas.microsoft.com/office/2006/documentManagement/types"/>
    <xsd:import namespace="http://schemas.microsoft.com/office/infopath/2007/PartnerControls"/>
    <xsd:element name="Domain" ma:index="2" nillable="true" ma:displayName="Domain" ma:default="Program Management" ma:description="Please check the box for the relevant domain(s) (please note that the checkboxes allow for multiple selections)" ma:internalName="Domain">
      <xsd:complexType>
        <xsd:complexContent>
          <xsd:extension base="dms:MultiChoice">
            <xsd:sequence>
              <xsd:element name="Value" maxOccurs="unbounded" minOccurs="0" nillable="true">
                <xsd:simpleType>
                  <xsd:restriction base="dms:Choice">
                    <xsd:enumeration value="Not Domain-Specific"/>
                    <xsd:enumeration value="Commercialization"/>
                    <xsd:enumeration value="PADM"/>
                    <xsd:enumeration value="Program Management"/>
                    <xsd:enumeration value="Research &amp; Evaluation"/>
                    <xsd:enumeration value="Technology"/>
                  </xsd:restriction>
                </xsd:simpleType>
              </xsd:element>
            </xsd:sequence>
          </xsd:extension>
        </xsd:complexContent>
      </xsd:complexType>
    </xsd:element>
    <xsd:element name="Focus" ma:index="3" nillable="true" ma:displayName="Focus Area" ma:default="Not Industry-Specific" ma:description="Please select the relevant Industry or Industries (please note that the checkboxes allow for multiple selections)" ma:internalName="Focus" ma:requiredMultiChoice="true">
      <xsd:complexType>
        <xsd:complexContent>
          <xsd:extension base="dms:MultiChoice">
            <xsd:sequence>
              <xsd:element name="Value" maxOccurs="unbounded" minOccurs="0" nillable="true">
                <xsd:simpleType>
                  <xsd:restriction base="dms:Choice">
                    <xsd:enumeration value="Not Industry-Specific"/>
                    <xsd:enumeration value="Air Quality"/>
                    <xsd:enumeration value="Community Water"/>
                    <xsd:enumeration value="Household Water"/>
                    <xsd:enumeration value="Hygiene"/>
                    <xsd:enumeration value="ORS"/>
                    <xsd:enumeration value="Other"/>
                    <xsd:enumeration value="Sanitation"/>
                    <xsd:enumeration value="Water Testing"/>
                  </xsd:restriction>
                </xsd:simpleType>
              </xsd:element>
            </xsd:sequence>
          </xsd:extension>
        </xsd:complexContent>
      </xsd:complexType>
    </xsd:element>
    <xsd:element name="Project" ma:index="4" ma:displayName="Project" ma:list="{ac559e28-a5e5-4cd9-9efb-187c9b8cc93c}" ma:internalName="Project" ma:readOnly="false" ma:showField="Title" ma:web="f027edea-ec92-45f7-b7fb-9d97eb92e654">
      <xsd:simpleType>
        <xsd:restriction base="dms:Lookup"/>
      </xsd:simpleType>
    </xsd:element>
    <xsd:element name="Document_x0020_Category0" ma:index="5" ma:displayName="Document Category" ma:description="Please select the relevant category" ma:list="{17dd5e9a-dd80-49da-a324-2647b3c60e02}" ma:internalName="Document_x0020_Category0" ma:readOnly="false" ma:showField="Title" ma:web="f027edea-ec92-45f7-b7fb-9d97eb92e654">
      <xsd:simpleType>
        <xsd:restriction base="dms:Lookup"/>
      </xsd:simpleType>
    </xsd:element>
    <xsd:element name="Document_x0020_Type" ma:index="6" ma:displayName="Document Type" ma:description="Please select the relevant document type" ma:list="{f92f87dc-1256-4991-b170-74aa3242aaf0}" ma:internalName="Document_x0020_Type" ma:readOnly="false" ma:showField="Title" ma:web="f027edea-ec92-45f7-b7fb-9d97eb92e654">
      <xsd:simpleType>
        <xsd:restriction base="dms:Lookup"/>
      </xsd:simpleType>
    </xsd:element>
    <xsd:element name="Country" ma:index="7" nillable="true" ma:displayName="Country" ma:description="Please select the relevant country or countries (please note that the checkboxes allow for multiple selections).  If you believe a country is missing from this list, please contact one of the program assistants." ma:list="{f8333965-b77e-4db8-8ab6-52ff62971da9}" ma:internalName="Country" ma:showField="Title" ma:web="f027edea-ec92-45f7-b7fb-9d97eb92e654">
      <xsd:complexType>
        <xsd:complexContent>
          <xsd:extension base="dms:MultiChoiceLookup">
            <xsd:sequence>
              <xsd:element name="Value" type="dms:Lookup" maxOccurs="unbounded" minOccurs="0" nillable="true"/>
            </xsd:sequence>
          </xsd:extension>
        </xsd:complexContent>
      </xsd:complexType>
    </xsd:element>
    <xsd:element name="Deliverable" ma:index="8" nillable="true" ma:displayName="Deliverable" ma:default="No" ma:description="Please indicate if the document is partner deliverable due to PATH" ma:format="RadioButtons" ma:internalName="Deliverable">
      <xsd:simpleType>
        <xsd:restriction base="dms:Choice">
          <xsd:enumeration value="Yes"/>
          <xsd:enumeration value="No"/>
        </xsd:restriction>
      </xsd:simpleType>
    </xsd:element>
    <xsd:element name="Status" ma:index="9" nillable="true" ma:displayName="Status" ma:default="Draft" ma:description="Please select the status of your document." ma:format="Dropdown" ma:internalName="Status">
      <xsd:simpleType>
        <xsd:restriction base="dms:Choice">
          <xsd:enumeration value="Draft"/>
          <xsd:enumeration value="Final"/>
          <xsd:enumeration value="Needs Review"/>
        </xsd:restriction>
      </xsd:simpleType>
    </xsd:element>
    <xsd:element name="Level_x0020_of_x0020_Institutional_x0020_Review_x0020_Completed" ma:index="10" nillable="true" ma:displayName="Level of Institutional Review Completed" ma:default="No Review Completed" ma:description="Please indicate the highest level of review the document has received." ma:format="Dropdown" ma:internalName="Level_x0020_of_x0020_Institutional_x0020_Review_x0020_Completed">
      <xsd:simpleType>
        <xsd:restriction base="dms:Choice">
          <xsd:enumeration value="Proofread"/>
          <xsd:enumeration value="Program Leader Reviewed"/>
          <xsd:enumeration value="HQ Reviewed"/>
          <xsd:enumeration value="No Review Completed"/>
        </xsd:restriction>
      </xsd:simpleType>
    </xsd:element>
    <xsd:element name="PATH_x0020_Document" ma:index="11" nillable="true" ma:displayName="PATH Document" ma:default="1" ma:description="Please indicate if the document originated from PATH." ma:internalName="PATH_x0020_Document">
      <xsd:simpleType>
        <xsd:restriction base="dms:Boolean"/>
      </xsd:simpleType>
    </xsd:element>
    <xsd:element name="Keep_x0020_in_x0020_WASH_x0020_Docs" ma:index="18" nillable="true" ma:displayName="Keep in WASH Docs" ma:default="Yes" ma:format="RadioButtons" ma:internalName="Keep_x0020_in_x0020_WASH_x0020_Docs">
      <xsd:simpleType>
        <xsd:restriction base="dms:Choice">
          <xsd:enumeration value="Yes"/>
          <xsd:enumeration value="No"/>
        </xsd:restriction>
      </xsd:simpleType>
    </xsd:element>
  </xsd:schema>
  <xsd:schema xmlns:xsd="http://www.w3.org/2001/XMLSchema" xmlns:xs="http://www.w3.org/2001/XMLSchema" xmlns:dms="http://schemas.microsoft.com/office/2006/documentManagement/types" xmlns:pc="http://schemas.microsoft.com/office/infopath/2007/PartnerControls" targetNamespace="f027edea-ec92-45f7-b7fb-9d97eb92e654"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20" nillable="true" ma:displayName="Sharing Hint Hash"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AD114B0-AB0B-4112-8E67-D899B657BB00}">
  <ds:schemaRefs>
    <ds:schemaRef ds:uri="http://www.w3.org/XML/1998/namespace"/>
    <ds:schemaRef ds:uri="f027edea-ec92-45f7-b7fb-9d97eb92e654"/>
    <ds:schemaRef ds:uri="http://purl.org/dc/elements/1.1/"/>
    <ds:schemaRef ds:uri="http://schemas.microsoft.com/office/infopath/2007/PartnerControls"/>
    <ds:schemaRef ds:uri="http://purl.org/dc/dcmitype/"/>
    <ds:schemaRef ds:uri="http://purl.org/dc/terms/"/>
    <ds:schemaRef ds:uri="http://schemas.microsoft.com/office/2006/documentManagement/types"/>
    <ds:schemaRef ds:uri="http://schemas.openxmlformats.org/package/2006/metadata/core-properties"/>
    <ds:schemaRef ds:uri="f478d5f2-4328-42d4-953b-941534e7c6b6"/>
    <ds:schemaRef ds:uri="http://schemas.microsoft.com/office/2006/metadata/properties"/>
  </ds:schemaRefs>
</ds:datastoreItem>
</file>

<file path=customXml/itemProps2.xml><?xml version="1.0" encoding="utf-8"?>
<ds:datastoreItem xmlns:ds="http://schemas.openxmlformats.org/officeDocument/2006/customXml" ds:itemID="{F91C7E1B-32FF-48D8-8618-979EE3C34FA9}">
  <ds:schemaRefs>
    <ds:schemaRef ds:uri="http://schemas.microsoft.com/sharepoint/v3/contenttype/forms"/>
  </ds:schemaRefs>
</ds:datastoreItem>
</file>

<file path=customXml/itemProps3.xml><?xml version="1.0" encoding="utf-8"?>
<ds:datastoreItem xmlns:ds="http://schemas.openxmlformats.org/officeDocument/2006/customXml" ds:itemID="{B3D7B7E6-F588-46BC-8808-75CC13E31A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78d5f2-4328-42d4-953b-941534e7c6b6"/>
    <ds:schemaRef ds:uri="f027edea-ec92-45f7-b7fb-9d97eb92e65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9182</TotalTime>
  <Words>2772</Words>
  <Application>Microsoft Office PowerPoint</Application>
  <PresentationFormat>Affichage à l'écran (4:3)</PresentationFormat>
  <Paragraphs>226</Paragraphs>
  <Slides>25</Slides>
  <Notes>4</Notes>
  <HiddenSlides>0</HiddenSlides>
  <MMClips>0</MMClips>
  <ScaleCrop>false</ScaleCrop>
  <HeadingPairs>
    <vt:vector size="6" baseType="variant">
      <vt:variant>
        <vt:lpstr>Polices utilisées</vt:lpstr>
      </vt:variant>
      <vt:variant>
        <vt:i4>1</vt:i4>
      </vt:variant>
      <vt:variant>
        <vt:lpstr>Thème</vt:lpstr>
      </vt:variant>
      <vt:variant>
        <vt:i4>1</vt:i4>
      </vt:variant>
      <vt:variant>
        <vt:lpstr>Titres des diapositives</vt:lpstr>
      </vt:variant>
      <vt:variant>
        <vt:i4>25</vt:i4>
      </vt:variant>
    </vt:vector>
  </HeadingPairs>
  <TitlesOfParts>
    <vt:vector size="27" baseType="lpstr">
      <vt:lpstr>Calibri</vt:lpstr>
      <vt:lpstr>Default Design</vt:lpstr>
      <vt:lpstr> Benin Finance Scan Analysis </vt:lpstr>
      <vt:lpstr>Agenda </vt:lpstr>
      <vt:lpstr>Purpose and Objective </vt:lpstr>
      <vt:lpstr>§2. Macroeconomic and finance industry context </vt:lpstr>
      <vt:lpstr>Macroeconomic environment </vt:lpstr>
      <vt:lpstr>Retail finance industry members interviewed </vt:lpstr>
      <vt:lpstr>§3. Consumer finance</vt:lpstr>
      <vt:lpstr>Consumer (sanitation) finance</vt:lpstr>
      <vt:lpstr>Key issue: Demand</vt:lpstr>
      <vt:lpstr>Key issue: Risk</vt:lpstr>
      <vt:lpstr>Key issues: Risk (continued)</vt:lpstr>
      <vt:lpstr>§4. Finance for entrepreneurs  In particular, for Micro, Small, and Medium Enterprises (MSME) and SMEs </vt:lpstr>
      <vt:lpstr>Finance for entrepreneurs, MSMEs/SMEs</vt:lpstr>
      <vt:lpstr>MSME capacity-building institutions may offer potential</vt:lpstr>
      <vt:lpstr>§5. Guarantee fund sources</vt:lpstr>
      <vt:lpstr>Guarantee and load fund agencies </vt:lpstr>
      <vt:lpstr>Guarantee and load fund agencies (continued)</vt:lpstr>
      <vt:lpstr>Guarantee and load fund agencies (continued)</vt:lpstr>
      <vt:lpstr>§6. Microfinance regulator and industry association</vt:lpstr>
      <vt:lpstr>Regulator and MFI industry association </vt:lpstr>
      <vt:lpstr>§7. Recommendations</vt:lpstr>
      <vt:lpstr>Recommendations (preliminary impressions)</vt:lpstr>
      <vt:lpstr>Recommendations (preliminary impressions) (continued) </vt:lpstr>
      <vt:lpstr>§8. Appendices an acknowledgements</vt:lpstr>
      <vt:lpstr>Appendices and acknowledgments</vt:lpstr>
    </vt:vector>
  </TitlesOfParts>
  <Company>PATH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 template_No2_Technology_04 11 11</dc:title>
  <dc:creator>Information Services</dc:creator>
  <cp:lastModifiedBy>Hamadou  BOUCARI</cp:lastModifiedBy>
  <cp:revision>165</cp:revision>
  <cp:lastPrinted>2015-11-09T22:16:16Z</cp:lastPrinted>
  <dcterms:created xsi:type="dcterms:W3CDTF">2010-05-13T18:52:58Z</dcterms:created>
  <dcterms:modified xsi:type="dcterms:W3CDTF">2018-12-04T14:45:52Z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0x01010077CFB7CED4B43F49ADE5E2351916CD3D</vt:lpwstr>
  </property>
  <property fmtid="{D5CDD505-2E9C-101B-9397-08002B2CF9AE}" pid="3" name="Order">
    <vt:r8>188500</vt:r8>
  </property>
  <property fmtid="{D5CDD505-2E9C-101B-9397-08002B2CF9AE}" pid="4" name="Archive">
    <vt:bool>false</vt:bool>
  </property>
  <property fmtid="{D5CDD505-2E9C-101B-9397-08002B2CF9AE}" pid="5" name="Initiative">
    <vt:lpwstr>Safe Water Project</vt:lpwstr>
  </property>
  <property fmtid="{D5CDD505-2E9C-101B-9397-08002B2CF9AE}" pid="6" name="xd_Signature">
    <vt:bool>false</vt:bool>
  </property>
  <property fmtid="{D5CDD505-2E9C-101B-9397-08002B2CF9AE}" pid="7" name="xd_ProgID">
    <vt:lpwstr/>
  </property>
  <property fmtid="{D5CDD505-2E9C-101B-9397-08002B2CF9AE}" pid="8" name="TemplateUrl">
    <vt:lpwstr/>
  </property>
</Properties>
</file>